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8" r:id="rId3"/>
    <p:sldId id="257" r:id="rId4"/>
    <p:sldId id="259" r:id="rId5"/>
  </p:sldIdLst>
  <p:sldSz cx="12192000" cy="23774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5244" autoAdjust="0"/>
  </p:normalViewPr>
  <p:slideViewPr>
    <p:cSldViewPr snapToGrid="0">
      <p:cViewPr>
        <p:scale>
          <a:sx n="60" d="100"/>
          <a:sy n="60" d="100"/>
        </p:scale>
        <p:origin x="1800" y="-19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4B4E7-9B01-4FC0-9F67-1FE752A18BA5}" type="datetimeFigureOut">
              <a:rPr lang="en-US" smtClean="0"/>
              <a:t>2/19/2018</a:t>
            </a:fld>
            <a:endParaRPr lang="en-US"/>
          </a:p>
        </p:txBody>
      </p:sp>
      <p:sp>
        <p:nvSpPr>
          <p:cNvPr id="4" name="Slide Image Placeholder 3"/>
          <p:cNvSpPr>
            <a:spLocks noGrp="1" noRot="1" noChangeAspect="1"/>
          </p:cNvSpPr>
          <p:nvPr>
            <p:ph type="sldImg" idx="2"/>
          </p:nvPr>
        </p:nvSpPr>
        <p:spPr>
          <a:xfrm>
            <a:off x="2638425" y="1143000"/>
            <a:ext cx="1581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70D68-2639-4A9D-8CCF-DA1A73C9E7AA}" type="slidenum">
              <a:rPr lang="en-US" smtClean="0"/>
              <a:t>‹#›</a:t>
            </a:fld>
            <a:endParaRPr lang="en-US"/>
          </a:p>
        </p:txBody>
      </p:sp>
    </p:spTree>
    <p:extLst>
      <p:ext uri="{BB962C8B-B14F-4D97-AF65-F5344CB8AC3E}">
        <p14:creationId xmlns:p14="http://schemas.microsoft.com/office/powerpoint/2010/main" val="324581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vision statement down to bottom?</a:t>
            </a:r>
          </a:p>
          <a:p>
            <a:r>
              <a:rPr lang="en-US" dirty="0"/>
              <a:t>Move mission-oriented statements to center and top</a:t>
            </a:r>
          </a:p>
          <a:p>
            <a:r>
              <a:rPr lang="en-US" dirty="0"/>
              <a:t>-too wordy before you get to the point of the page</a:t>
            </a:r>
          </a:p>
          <a:p>
            <a:r>
              <a:rPr lang="en-US" dirty="0"/>
              <a:t>Want people to pull up the page and understand what they can do and how to start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9B70D68-2639-4A9D-8CCF-DA1A73C9E7AA}" type="slidenum">
              <a:rPr lang="en-US" smtClean="0"/>
              <a:t>1</a:t>
            </a:fld>
            <a:endParaRPr lang="en-US"/>
          </a:p>
        </p:txBody>
      </p:sp>
    </p:spTree>
    <p:extLst>
      <p:ext uri="{BB962C8B-B14F-4D97-AF65-F5344CB8AC3E}">
        <p14:creationId xmlns:p14="http://schemas.microsoft.com/office/powerpoint/2010/main" val="309638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make this page more digestible? What information can be dropped into sub-pages with CLEAR headings</a:t>
            </a:r>
          </a:p>
          <a:p>
            <a:r>
              <a:rPr lang="en-US" dirty="0"/>
              <a:t>The map and table could be filed under Finding Energy Contractors</a:t>
            </a:r>
          </a:p>
          <a:p>
            <a:r>
              <a:rPr lang="en-US" dirty="0"/>
              <a:t>Drop a row in for Fixed Charge</a:t>
            </a:r>
          </a:p>
          <a:p>
            <a:endParaRPr lang="en-US" dirty="0"/>
          </a:p>
          <a:p>
            <a:endParaRPr lang="en-US" dirty="0"/>
          </a:p>
        </p:txBody>
      </p:sp>
      <p:sp>
        <p:nvSpPr>
          <p:cNvPr id="4" name="Slide Number Placeholder 3"/>
          <p:cNvSpPr>
            <a:spLocks noGrp="1"/>
          </p:cNvSpPr>
          <p:nvPr>
            <p:ph type="sldNum" sz="quarter" idx="10"/>
          </p:nvPr>
        </p:nvSpPr>
        <p:spPr/>
        <p:txBody>
          <a:bodyPr/>
          <a:lstStyle/>
          <a:p>
            <a:fld id="{79B70D68-2639-4A9D-8CCF-DA1A73C9E7AA}" type="slidenum">
              <a:rPr lang="en-US" smtClean="0"/>
              <a:t>2</a:t>
            </a:fld>
            <a:endParaRPr lang="en-US"/>
          </a:p>
        </p:txBody>
      </p:sp>
    </p:spTree>
    <p:extLst>
      <p:ext uri="{BB962C8B-B14F-4D97-AF65-F5344CB8AC3E}">
        <p14:creationId xmlns:p14="http://schemas.microsoft.com/office/powerpoint/2010/main" val="333087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make this page more digestible? What information can be dropped into sub-pages with CLEAR headings</a:t>
            </a:r>
          </a:p>
          <a:p>
            <a:r>
              <a:rPr lang="en-US" dirty="0"/>
              <a:t>The map and table could be filed under Finding Energy Contractors</a:t>
            </a:r>
          </a:p>
          <a:p>
            <a:r>
              <a:rPr lang="en-US" dirty="0"/>
              <a:t>Drop a row in for Fixed Charge</a:t>
            </a:r>
          </a:p>
          <a:p>
            <a:endParaRPr lang="en-US" dirty="0"/>
          </a:p>
          <a:p>
            <a:endParaRPr lang="en-US" dirty="0"/>
          </a:p>
        </p:txBody>
      </p:sp>
      <p:sp>
        <p:nvSpPr>
          <p:cNvPr id="4" name="Slide Number Placeholder 3"/>
          <p:cNvSpPr>
            <a:spLocks noGrp="1"/>
          </p:cNvSpPr>
          <p:nvPr>
            <p:ph type="sldNum" sz="quarter" idx="10"/>
          </p:nvPr>
        </p:nvSpPr>
        <p:spPr/>
        <p:txBody>
          <a:bodyPr/>
          <a:lstStyle/>
          <a:p>
            <a:fld id="{79B70D68-2639-4A9D-8CCF-DA1A73C9E7AA}" type="slidenum">
              <a:rPr lang="en-US" smtClean="0"/>
              <a:t>3</a:t>
            </a:fld>
            <a:endParaRPr lang="en-US"/>
          </a:p>
        </p:txBody>
      </p:sp>
    </p:spTree>
    <p:extLst>
      <p:ext uri="{BB962C8B-B14F-4D97-AF65-F5344CB8AC3E}">
        <p14:creationId xmlns:p14="http://schemas.microsoft.com/office/powerpoint/2010/main" val="352066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make this page more digestible? What information can be dropped into sub-pages with CLEAR headings</a:t>
            </a:r>
          </a:p>
          <a:p>
            <a:r>
              <a:rPr lang="en-US" dirty="0"/>
              <a:t>The map and table could be filed under Finding Energy Contractors</a:t>
            </a:r>
          </a:p>
          <a:p>
            <a:r>
              <a:rPr lang="en-US" dirty="0"/>
              <a:t>Drop a row in for Fixed Charge</a:t>
            </a:r>
          </a:p>
          <a:p>
            <a:endParaRPr lang="en-US" dirty="0"/>
          </a:p>
          <a:p>
            <a:endParaRPr lang="en-US" dirty="0"/>
          </a:p>
        </p:txBody>
      </p:sp>
      <p:sp>
        <p:nvSpPr>
          <p:cNvPr id="4" name="Slide Number Placeholder 3"/>
          <p:cNvSpPr>
            <a:spLocks noGrp="1"/>
          </p:cNvSpPr>
          <p:nvPr>
            <p:ph type="sldNum" sz="quarter" idx="10"/>
          </p:nvPr>
        </p:nvSpPr>
        <p:spPr/>
        <p:txBody>
          <a:bodyPr/>
          <a:lstStyle/>
          <a:p>
            <a:fld id="{79B70D68-2639-4A9D-8CCF-DA1A73C9E7AA}" type="slidenum">
              <a:rPr lang="en-US" smtClean="0"/>
              <a:t>4</a:t>
            </a:fld>
            <a:endParaRPr lang="en-US"/>
          </a:p>
        </p:txBody>
      </p:sp>
    </p:spTree>
    <p:extLst>
      <p:ext uri="{BB962C8B-B14F-4D97-AF65-F5344CB8AC3E}">
        <p14:creationId xmlns:p14="http://schemas.microsoft.com/office/powerpoint/2010/main" val="245736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90859"/>
            <a:ext cx="10363200" cy="8277013"/>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12487065"/>
            <a:ext cx="9144000" cy="5739975"/>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4CC658-D300-4B76-9B50-49A68DB96407}"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247256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CC658-D300-4B76-9B50-49A68DB96407}"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8282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265767"/>
            <a:ext cx="2628900" cy="201477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1265767"/>
            <a:ext cx="7734300" cy="201477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CC658-D300-4B76-9B50-49A68DB96407}"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323652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CC658-D300-4B76-9B50-49A68DB96407}"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163569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927097"/>
            <a:ext cx="10515600" cy="9889488"/>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15910144"/>
            <a:ext cx="10515600" cy="5200648"/>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CC658-D300-4B76-9B50-49A68DB96407}"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119192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6328834"/>
            <a:ext cx="5181600" cy="15084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6328834"/>
            <a:ext cx="5181600" cy="15084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CC658-D300-4B76-9B50-49A68DB96407}"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252329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65772"/>
            <a:ext cx="10515600" cy="4595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5828032"/>
            <a:ext cx="5157787" cy="285622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839789" y="8684260"/>
            <a:ext cx="5157787" cy="1277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5828032"/>
            <a:ext cx="5183188" cy="285622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72201" y="8684260"/>
            <a:ext cx="5183188" cy="12773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CC658-D300-4B76-9B50-49A68DB96407}"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301984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CC658-D300-4B76-9B50-49A68DB96407}"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296778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CC658-D300-4B76-9B50-49A68DB96407}"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245942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84960"/>
            <a:ext cx="3932237" cy="554736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3423079"/>
            <a:ext cx="6172200" cy="1689523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7132320"/>
            <a:ext cx="3932237" cy="1321350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5B4CC658-D300-4B76-9B50-49A68DB96407}"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395511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84960"/>
            <a:ext cx="3932237" cy="554736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3423079"/>
            <a:ext cx="6172200" cy="16895233"/>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7132320"/>
            <a:ext cx="3932237" cy="1321350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5B4CC658-D300-4B76-9B50-49A68DB96407}"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7A60-FED0-4316-BFEE-493F4F7AB056}" type="slidenum">
              <a:rPr lang="en-US" smtClean="0"/>
              <a:t>‹#›</a:t>
            </a:fld>
            <a:endParaRPr lang="en-US"/>
          </a:p>
        </p:txBody>
      </p:sp>
    </p:spTree>
    <p:extLst>
      <p:ext uri="{BB962C8B-B14F-4D97-AF65-F5344CB8AC3E}">
        <p14:creationId xmlns:p14="http://schemas.microsoft.com/office/powerpoint/2010/main" val="78370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65772"/>
            <a:ext cx="10515600" cy="4595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6328834"/>
            <a:ext cx="10515600" cy="150846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22035352"/>
            <a:ext cx="2743200" cy="1265767"/>
          </a:xfrm>
          <a:prstGeom prst="rect">
            <a:avLst/>
          </a:prstGeom>
        </p:spPr>
        <p:txBody>
          <a:bodyPr vert="horz" lIns="91440" tIns="45720" rIns="91440" bIns="45720" rtlCol="0" anchor="ctr"/>
          <a:lstStyle>
            <a:lvl1pPr algn="l">
              <a:defRPr sz="1600">
                <a:solidFill>
                  <a:schemeClr val="tx1">
                    <a:tint val="75000"/>
                  </a:schemeClr>
                </a:solidFill>
              </a:defRPr>
            </a:lvl1pPr>
          </a:lstStyle>
          <a:p>
            <a:fld id="{5B4CC658-D300-4B76-9B50-49A68DB96407}" type="datetimeFigureOut">
              <a:rPr lang="en-US" smtClean="0"/>
              <a:t>2/19/2018</a:t>
            </a:fld>
            <a:endParaRPr lang="en-US"/>
          </a:p>
        </p:txBody>
      </p:sp>
      <p:sp>
        <p:nvSpPr>
          <p:cNvPr id="5" name="Footer Placeholder 4"/>
          <p:cNvSpPr>
            <a:spLocks noGrp="1"/>
          </p:cNvSpPr>
          <p:nvPr>
            <p:ph type="ftr" sz="quarter" idx="3"/>
          </p:nvPr>
        </p:nvSpPr>
        <p:spPr>
          <a:xfrm>
            <a:off x="4038600" y="22035352"/>
            <a:ext cx="4114800" cy="1265767"/>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22035352"/>
            <a:ext cx="2743200" cy="1265767"/>
          </a:xfrm>
          <a:prstGeom prst="rect">
            <a:avLst/>
          </a:prstGeom>
        </p:spPr>
        <p:txBody>
          <a:bodyPr vert="horz" lIns="91440" tIns="45720" rIns="91440" bIns="45720" rtlCol="0" anchor="ctr"/>
          <a:lstStyle>
            <a:lvl1pPr algn="r">
              <a:defRPr sz="1600">
                <a:solidFill>
                  <a:schemeClr val="tx1">
                    <a:tint val="75000"/>
                  </a:schemeClr>
                </a:solidFill>
              </a:defRPr>
            </a:lvl1pPr>
          </a:lstStyle>
          <a:p>
            <a:fld id="{602B7A60-FED0-4316-BFEE-493F4F7AB056}" type="slidenum">
              <a:rPr lang="en-US" smtClean="0"/>
              <a:t>‹#›</a:t>
            </a:fld>
            <a:endParaRPr lang="en-US"/>
          </a:p>
        </p:txBody>
      </p:sp>
    </p:spTree>
    <p:extLst>
      <p:ext uri="{BB962C8B-B14F-4D97-AF65-F5344CB8AC3E}">
        <p14:creationId xmlns:p14="http://schemas.microsoft.com/office/powerpoint/2010/main" val="299449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appvoices.org/press/" TargetMode="External"/><Relationship Id="rId3" Type="http://schemas.openxmlformats.org/officeDocument/2006/relationships/image" Target="../media/image1.png"/><Relationship Id="rId7" Type="http://schemas.openxmlformats.org/officeDocument/2006/relationships/hyperlink" Target="http://appvoices.org/about/contac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appvoices.org/about/" TargetMode="External"/><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4.jpg"/><Relationship Id="rId4" Type="http://schemas.openxmlformats.org/officeDocument/2006/relationships/image" Target="../media/image2.png"/><Relationship Id="rId9" Type="http://schemas.openxmlformats.org/officeDocument/2006/relationships/hyperlink" Target="http://appvoices.org/polici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blueridgeenergy.com/"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hyperlink" Target="http://appvoices.org/saveenergy/utility.php?st=NC&amp;compid=1889#business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lueridgeenerg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blueridgeenergy.com/" TargetMode="Externa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appvoices.org/saveenergy/utility.php?st=NC&amp;compid=1889#businesses"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7DE856-6CE9-4A84-B88B-9452BC20CB1E}"/>
              </a:ext>
            </a:extLst>
          </p:cNvPr>
          <p:cNvPicPr>
            <a:picLocks noChangeAspect="1"/>
          </p:cNvPicPr>
          <p:nvPr/>
        </p:nvPicPr>
        <p:blipFill>
          <a:blip r:embed="rId3"/>
          <a:stretch>
            <a:fillRect/>
          </a:stretch>
        </p:blipFill>
        <p:spPr>
          <a:xfrm>
            <a:off x="397192" y="243840"/>
            <a:ext cx="9020175" cy="914400"/>
          </a:xfrm>
          <a:prstGeom prst="rect">
            <a:avLst/>
          </a:prstGeom>
        </p:spPr>
      </p:pic>
      <p:pic>
        <p:nvPicPr>
          <p:cNvPr id="3" name="Picture 2">
            <a:extLst>
              <a:ext uri="{FF2B5EF4-FFF2-40B4-BE49-F238E27FC236}">
                <a16:creationId xmlns:a16="http://schemas.microsoft.com/office/drawing/2014/main" id="{CF1B52C4-2934-4696-A631-AD0AED337A7E}"/>
              </a:ext>
            </a:extLst>
          </p:cNvPr>
          <p:cNvPicPr>
            <a:picLocks noChangeAspect="1"/>
          </p:cNvPicPr>
          <p:nvPr/>
        </p:nvPicPr>
        <p:blipFill>
          <a:blip r:embed="rId4"/>
          <a:stretch>
            <a:fillRect/>
          </a:stretch>
        </p:blipFill>
        <p:spPr>
          <a:xfrm>
            <a:off x="2362200" y="1141412"/>
            <a:ext cx="7467600" cy="1095375"/>
          </a:xfrm>
          <a:prstGeom prst="rect">
            <a:avLst/>
          </a:prstGeom>
        </p:spPr>
      </p:pic>
      <p:sp>
        <p:nvSpPr>
          <p:cNvPr id="4" name="TextBox 3">
            <a:extLst>
              <a:ext uri="{FF2B5EF4-FFF2-40B4-BE49-F238E27FC236}">
                <a16:creationId xmlns:a16="http://schemas.microsoft.com/office/drawing/2014/main" id="{7FAC0947-6A3B-428C-9F58-01ACCA8CC09C}"/>
              </a:ext>
            </a:extLst>
          </p:cNvPr>
          <p:cNvSpPr txBox="1"/>
          <p:nvPr/>
        </p:nvSpPr>
        <p:spPr>
          <a:xfrm>
            <a:off x="1136173" y="3352813"/>
            <a:ext cx="4419600" cy="4247317"/>
          </a:xfrm>
          <a:prstGeom prst="rect">
            <a:avLst/>
          </a:prstGeom>
          <a:noFill/>
        </p:spPr>
        <p:txBody>
          <a:bodyPr wrap="square" rtlCol="0">
            <a:spAutoFit/>
          </a:bodyPr>
          <a:lstStyle/>
          <a:p>
            <a:endParaRPr lang="en-US" dirty="0"/>
          </a:p>
          <a:p>
            <a:endParaRPr lang="en-US" dirty="0"/>
          </a:p>
          <a:p>
            <a:r>
              <a:rPr lang="en-US" b="1" dirty="0"/>
              <a:t>Locate your utility to learn more about: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your utility compares to others in the area</a:t>
            </a:r>
          </a:p>
          <a:p>
            <a:pPr marL="285750" indent="-285750">
              <a:buFont typeface="Arial" panose="020B0604020202020204" pitchFamily="34" charset="0"/>
              <a:buChar char="•"/>
            </a:pPr>
            <a:r>
              <a:rPr lang="en-US" dirty="0"/>
              <a:t>Efficiency programs and incentives offered by your utility</a:t>
            </a:r>
          </a:p>
          <a:p>
            <a:pPr marL="285750" indent="-285750">
              <a:buFont typeface="Arial" panose="020B0604020202020204" pitchFamily="34" charset="0"/>
              <a:buChar char="•"/>
            </a:pPr>
            <a:r>
              <a:rPr lang="en-US" dirty="0"/>
              <a:t>How to get in contact with your utility</a:t>
            </a:r>
          </a:p>
          <a:p>
            <a:pPr marL="285750" indent="-285750">
              <a:buFont typeface="Arial" panose="020B0604020202020204" pitchFamily="34" charset="0"/>
              <a:buChar char="•"/>
            </a:pPr>
            <a:r>
              <a:rPr lang="en-US" dirty="0"/>
              <a:t>Businesses in your region that can help you improve your home's energy efficiency</a:t>
            </a:r>
          </a:p>
          <a:p>
            <a:pPr marL="285750" indent="-285750">
              <a:buFont typeface="Arial" panose="020B0604020202020204" pitchFamily="34" charset="0"/>
              <a:buChar char="•"/>
            </a:pPr>
            <a:r>
              <a:rPr lang="en-US" dirty="0"/>
              <a:t>Additional resources and tips to help you reduce your home energy use</a:t>
            </a:r>
          </a:p>
          <a:p>
            <a:endParaRPr lang="en-US" dirty="0"/>
          </a:p>
        </p:txBody>
      </p:sp>
      <p:pic>
        <p:nvPicPr>
          <p:cNvPr id="5" name="Picture 4">
            <a:extLst>
              <a:ext uri="{FF2B5EF4-FFF2-40B4-BE49-F238E27FC236}">
                <a16:creationId xmlns:a16="http://schemas.microsoft.com/office/drawing/2014/main" id="{895AB600-EA73-4F27-A475-E2F7300CEA42}"/>
              </a:ext>
            </a:extLst>
          </p:cNvPr>
          <p:cNvPicPr>
            <a:picLocks noChangeAspect="1"/>
          </p:cNvPicPr>
          <p:nvPr/>
        </p:nvPicPr>
        <p:blipFill>
          <a:blip r:embed="rId5"/>
          <a:stretch>
            <a:fillRect/>
          </a:stretch>
        </p:blipFill>
        <p:spPr>
          <a:xfrm>
            <a:off x="6096000" y="3683261"/>
            <a:ext cx="5721370" cy="5237254"/>
          </a:xfrm>
          <a:prstGeom prst="rect">
            <a:avLst/>
          </a:prstGeom>
        </p:spPr>
      </p:pic>
      <p:sp>
        <p:nvSpPr>
          <p:cNvPr id="7" name="TextBox 6">
            <a:extLst>
              <a:ext uri="{FF2B5EF4-FFF2-40B4-BE49-F238E27FC236}">
                <a16:creationId xmlns:a16="http://schemas.microsoft.com/office/drawing/2014/main" id="{4081A944-5205-429C-A873-E6F1EDB43405}"/>
              </a:ext>
            </a:extLst>
          </p:cNvPr>
          <p:cNvSpPr txBox="1"/>
          <p:nvPr/>
        </p:nvSpPr>
        <p:spPr>
          <a:xfrm>
            <a:off x="1771649" y="21056852"/>
            <a:ext cx="8242300" cy="646331"/>
          </a:xfrm>
          <a:prstGeom prst="rect">
            <a:avLst/>
          </a:prstGeom>
          <a:noFill/>
        </p:spPr>
        <p:txBody>
          <a:bodyPr wrap="square" rtlCol="0">
            <a:spAutoFit/>
          </a:bodyPr>
          <a:lstStyle/>
          <a:p>
            <a:r>
              <a:rPr lang="en-US" b="1" dirty="0"/>
              <a:t>© 2012 Appalachian Voices</a:t>
            </a:r>
            <a:r>
              <a:rPr lang="en-US" dirty="0"/>
              <a:t> • 171 Grand Blvd, Boone, NC 28607 • (877) APP-VOICE</a:t>
            </a:r>
            <a:br>
              <a:rPr lang="en-US" dirty="0"/>
            </a:br>
            <a:r>
              <a:rPr lang="en-US" dirty="0">
                <a:hlinkClick r:id="rId6"/>
              </a:rPr>
              <a:t>About</a:t>
            </a:r>
            <a:r>
              <a:rPr lang="en-US" dirty="0"/>
              <a:t> | </a:t>
            </a:r>
            <a:r>
              <a:rPr lang="en-US" dirty="0">
                <a:hlinkClick r:id="rId7"/>
              </a:rPr>
              <a:t>Contact Us</a:t>
            </a:r>
            <a:r>
              <a:rPr lang="en-US" dirty="0"/>
              <a:t> | </a:t>
            </a:r>
            <a:r>
              <a:rPr lang="en-US" dirty="0">
                <a:hlinkClick r:id="rId8"/>
              </a:rPr>
              <a:t>News Room</a:t>
            </a:r>
            <a:r>
              <a:rPr lang="en-US" dirty="0"/>
              <a:t> | </a:t>
            </a:r>
            <a:r>
              <a:rPr lang="en-US" dirty="0">
                <a:hlinkClick r:id="rId9"/>
              </a:rPr>
              <a:t>Policies</a:t>
            </a:r>
            <a:r>
              <a:rPr lang="en-US" dirty="0"/>
              <a:t> | </a:t>
            </a:r>
          </a:p>
        </p:txBody>
      </p:sp>
      <p:sp>
        <p:nvSpPr>
          <p:cNvPr id="9" name="Rectangle 8">
            <a:extLst>
              <a:ext uri="{FF2B5EF4-FFF2-40B4-BE49-F238E27FC236}">
                <a16:creationId xmlns:a16="http://schemas.microsoft.com/office/drawing/2014/main" id="{2F670813-D9FB-44A3-9E10-161BAEE5F002}"/>
              </a:ext>
            </a:extLst>
          </p:cNvPr>
          <p:cNvSpPr/>
          <p:nvPr/>
        </p:nvSpPr>
        <p:spPr>
          <a:xfrm>
            <a:off x="0" y="2197100"/>
            <a:ext cx="12192000" cy="1095374"/>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The Energy Savings for Appalachia campaign envisions a future in which rural electric cooperatives are investing in local economies and community health with energy efficiency, renewable energy and other initiatives that are accessible to all residents. </a:t>
            </a:r>
          </a:p>
        </p:txBody>
      </p:sp>
      <p:grpSp>
        <p:nvGrpSpPr>
          <p:cNvPr id="16" name="Group 15">
            <a:extLst>
              <a:ext uri="{FF2B5EF4-FFF2-40B4-BE49-F238E27FC236}">
                <a16:creationId xmlns:a16="http://schemas.microsoft.com/office/drawing/2014/main" id="{A10D09CD-D6C2-44B4-AFB1-FB5F652A16EE}"/>
              </a:ext>
            </a:extLst>
          </p:cNvPr>
          <p:cNvGrpSpPr/>
          <p:nvPr/>
        </p:nvGrpSpPr>
        <p:grpSpPr>
          <a:xfrm>
            <a:off x="6309309" y="9563424"/>
            <a:ext cx="5294751" cy="5425259"/>
            <a:chOff x="7266585" y="4317104"/>
            <a:chExt cx="4712055" cy="5425259"/>
          </a:xfrm>
        </p:grpSpPr>
        <p:sp>
          <p:nvSpPr>
            <p:cNvPr id="13" name="Rectangle 12">
              <a:extLst>
                <a:ext uri="{FF2B5EF4-FFF2-40B4-BE49-F238E27FC236}">
                  <a16:creationId xmlns:a16="http://schemas.microsoft.com/office/drawing/2014/main" id="{668BEC54-8E79-4437-BCC4-01388F0F844E}"/>
                </a:ext>
              </a:extLst>
            </p:cNvPr>
            <p:cNvSpPr/>
            <p:nvPr/>
          </p:nvSpPr>
          <p:spPr>
            <a:xfrm>
              <a:off x="7266585" y="4317104"/>
              <a:ext cx="4712055" cy="4318896"/>
            </a:xfrm>
            <a:prstGeom prst="rect">
              <a:avLst/>
            </a:prstGeom>
            <a:solidFill>
              <a:schemeClr val="accent6">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0801202-C063-4BA0-98AA-4BF41F9281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4009" y="8759048"/>
              <a:ext cx="2091881" cy="983315"/>
            </a:xfrm>
            <a:prstGeom prst="rect">
              <a:avLst/>
            </a:prstGeom>
          </p:spPr>
        </p:pic>
        <p:sp>
          <p:nvSpPr>
            <p:cNvPr id="12" name="TextBox 11">
              <a:extLst>
                <a:ext uri="{FF2B5EF4-FFF2-40B4-BE49-F238E27FC236}">
                  <a16:creationId xmlns:a16="http://schemas.microsoft.com/office/drawing/2014/main" id="{3136380B-819B-4F6F-82FC-3F068567D962}"/>
                </a:ext>
              </a:extLst>
            </p:cNvPr>
            <p:cNvSpPr txBox="1"/>
            <p:nvPr/>
          </p:nvSpPr>
          <p:spPr>
            <a:xfrm>
              <a:off x="7476311" y="4491393"/>
              <a:ext cx="4292600" cy="3970318"/>
            </a:xfrm>
            <a:prstGeom prst="rect">
              <a:avLst/>
            </a:prstGeom>
            <a:solidFill>
              <a:schemeClr val="bg1"/>
            </a:solidFill>
            <a:ln>
              <a:solidFill>
                <a:schemeClr val="tx1"/>
              </a:solidFill>
            </a:ln>
          </p:spPr>
          <p:txBody>
            <a:bodyPr wrap="square" rtlCol="0">
              <a:spAutoFit/>
            </a:bodyPr>
            <a:lstStyle/>
            <a:p>
              <a:pPr algn="ctr"/>
              <a:r>
                <a:rPr lang="en-US" i="1" dirty="0"/>
                <a:t>Mission-centric questions:</a:t>
              </a:r>
            </a:p>
            <a:p>
              <a:endParaRPr lang="en-US" dirty="0"/>
            </a:p>
            <a:p>
              <a:r>
                <a:rPr lang="en-US" dirty="0"/>
                <a:t>How can your co-op do a better job of improving people’s lives in the communities they serve?</a:t>
              </a:r>
            </a:p>
            <a:p>
              <a:endParaRPr lang="en-US" dirty="0"/>
            </a:p>
            <a:p>
              <a:r>
                <a:rPr lang="en-US" dirty="0"/>
                <a:t>What best practices and programs other co-ops are offering that can also be implemented in your area?</a:t>
              </a:r>
            </a:p>
            <a:p>
              <a:endParaRPr lang="en-US" dirty="0"/>
            </a:p>
            <a:p>
              <a:r>
                <a:rPr lang="en-US" dirty="0"/>
                <a:t>What strategies can you use to get your co-op to develop the same practices and programs?</a:t>
              </a:r>
            </a:p>
            <a:p>
              <a:endParaRPr lang="en-US" dirty="0"/>
            </a:p>
          </p:txBody>
        </p:sp>
      </p:grpSp>
      <p:sp>
        <p:nvSpPr>
          <p:cNvPr id="10" name="Rectangle 9">
            <a:extLst>
              <a:ext uri="{FF2B5EF4-FFF2-40B4-BE49-F238E27FC236}">
                <a16:creationId xmlns:a16="http://schemas.microsoft.com/office/drawing/2014/main" id="{938451A6-2575-4838-83D6-86F16AB780A4}"/>
              </a:ext>
            </a:extLst>
          </p:cNvPr>
          <p:cNvSpPr/>
          <p:nvPr/>
        </p:nvSpPr>
        <p:spPr>
          <a:xfrm>
            <a:off x="6757549" y="700110"/>
            <a:ext cx="3396100" cy="461665"/>
          </a:xfrm>
          <a:prstGeom prst="rect">
            <a:avLst/>
          </a:prstGeom>
          <a:noFill/>
          <a:ln>
            <a:solidFill>
              <a:schemeClr val="tx1"/>
            </a:solidFill>
          </a:ln>
        </p:spPr>
        <p:txBody>
          <a:bodyPr wrap="squar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Appalachian Voice’s Blog</a:t>
            </a:r>
          </a:p>
        </p:txBody>
      </p:sp>
      <p:grpSp>
        <p:nvGrpSpPr>
          <p:cNvPr id="20" name="Group 19">
            <a:extLst>
              <a:ext uri="{FF2B5EF4-FFF2-40B4-BE49-F238E27FC236}">
                <a16:creationId xmlns:a16="http://schemas.microsoft.com/office/drawing/2014/main" id="{0147AF00-CB9B-4AE4-8B40-3E94DAE92C3A}"/>
              </a:ext>
            </a:extLst>
          </p:cNvPr>
          <p:cNvGrpSpPr/>
          <p:nvPr/>
        </p:nvGrpSpPr>
        <p:grpSpPr>
          <a:xfrm>
            <a:off x="1383945" y="7624162"/>
            <a:ext cx="4419599" cy="1629728"/>
            <a:chOff x="7010401" y="3497876"/>
            <a:chExt cx="4419599" cy="1629728"/>
          </a:xfrm>
        </p:grpSpPr>
        <p:sp>
          <p:nvSpPr>
            <p:cNvPr id="8" name="TextBox 7">
              <a:extLst>
                <a:ext uri="{FF2B5EF4-FFF2-40B4-BE49-F238E27FC236}">
                  <a16:creationId xmlns:a16="http://schemas.microsoft.com/office/drawing/2014/main" id="{CDA2F22C-8986-477A-93E4-50949266B772}"/>
                </a:ext>
              </a:extLst>
            </p:cNvPr>
            <p:cNvSpPr txBox="1"/>
            <p:nvPr/>
          </p:nvSpPr>
          <p:spPr>
            <a:xfrm>
              <a:off x="7010401" y="3497876"/>
              <a:ext cx="4419599" cy="1569660"/>
            </a:xfrm>
            <a:prstGeom prst="rect">
              <a:avLst/>
            </a:prstGeom>
            <a:noFill/>
          </p:spPr>
          <p:txBody>
            <a:bodyPr wrap="square" rtlCol="0">
              <a:spAutoFit/>
            </a:bodyPr>
            <a:lstStyle/>
            <a:p>
              <a:r>
                <a:rPr lang="en-US" sz="2400" b="1" dirty="0"/>
                <a:t>Find Your Utility</a:t>
              </a:r>
            </a:p>
            <a:p>
              <a:endParaRPr lang="en-US" dirty="0"/>
            </a:p>
            <a:p>
              <a:pPr marL="342900" indent="-342900">
                <a:buAutoNum type="arabicPeriod"/>
              </a:pPr>
              <a:r>
                <a:rPr lang="en-US" dirty="0"/>
                <a:t>Click your utility on the map</a:t>
              </a:r>
            </a:p>
            <a:p>
              <a:pPr marL="342900" indent="-342900">
                <a:buAutoNum type="arabicPeriod"/>
              </a:pPr>
              <a:r>
                <a:rPr lang="en-US" dirty="0"/>
                <a:t>Or, choose your state and utility below:</a:t>
              </a:r>
            </a:p>
            <a:p>
              <a:endParaRPr lang="en-US" dirty="0"/>
            </a:p>
          </p:txBody>
        </p:sp>
        <p:pic>
          <p:nvPicPr>
            <p:cNvPr id="14" name="Picture 13">
              <a:extLst>
                <a:ext uri="{FF2B5EF4-FFF2-40B4-BE49-F238E27FC236}">
                  <a16:creationId xmlns:a16="http://schemas.microsoft.com/office/drawing/2014/main" id="{6ABA70BB-A762-443C-9722-FB41F3F392D9}"/>
                </a:ext>
              </a:extLst>
            </p:cNvPr>
            <p:cNvPicPr>
              <a:picLocks noChangeAspect="1"/>
            </p:cNvPicPr>
            <p:nvPr/>
          </p:nvPicPr>
          <p:blipFill>
            <a:blip r:embed="rId11"/>
            <a:stretch>
              <a:fillRect/>
            </a:stretch>
          </p:blipFill>
          <p:spPr>
            <a:xfrm>
              <a:off x="7118528" y="4794229"/>
              <a:ext cx="1400175" cy="333375"/>
            </a:xfrm>
            <a:prstGeom prst="rect">
              <a:avLst/>
            </a:prstGeom>
          </p:spPr>
        </p:pic>
        <p:cxnSp>
          <p:nvCxnSpPr>
            <p:cNvPr id="17" name="Straight Arrow Connector 16">
              <a:extLst>
                <a:ext uri="{FF2B5EF4-FFF2-40B4-BE49-F238E27FC236}">
                  <a16:creationId xmlns:a16="http://schemas.microsoft.com/office/drawing/2014/main" id="{353DD6C2-EE58-422E-B3E5-1C9C0F58ED87}"/>
                </a:ext>
              </a:extLst>
            </p:cNvPr>
            <p:cNvCxnSpPr>
              <a:cxnSpLocks/>
            </p:cNvCxnSpPr>
            <p:nvPr/>
          </p:nvCxnSpPr>
          <p:spPr>
            <a:xfrm>
              <a:off x="9366427" y="3739176"/>
              <a:ext cx="755689"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sp>
        <p:nvSpPr>
          <p:cNvPr id="22" name="Rectangle 21">
            <a:extLst>
              <a:ext uri="{FF2B5EF4-FFF2-40B4-BE49-F238E27FC236}">
                <a16:creationId xmlns:a16="http://schemas.microsoft.com/office/drawing/2014/main" id="{23879BCC-5F79-4426-8080-E0D133D1C9CB}"/>
              </a:ext>
            </a:extLst>
          </p:cNvPr>
          <p:cNvSpPr/>
          <p:nvPr/>
        </p:nvSpPr>
        <p:spPr>
          <a:xfrm>
            <a:off x="670111" y="10330352"/>
            <a:ext cx="5351724" cy="2954655"/>
          </a:xfrm>
          <a:prstGeom prst="rect">
            <a:avLst/>
          </a:prstGeom>
        </p:spPr>
        <p:txBody>
          <a:bodyPr wrap="square">
            <a:spAutoFit/>
          </a:bodyPr>
          <a:lstStyle/>
          <a:p>
            <a:pPr algn="ctr"/>
            <a:r>
              <a:rPr lang="en-US" sz="2400" b="1" dirty="0"/>
              <a:t>We Welcome You!</a:t>
            </a:r>
          </a:p>
          <a:p>
            <a:pPr algn="just"/>
            <a:r>
              <a:rPr lang="en-US" dirty="0"/>
              <a:t>Appalachian Voices' Energy Savings Action Center is a tool designed to help residents in our area save money and energy by promoting energy efficiency loan programs through your electric utility. We want to connect you directly to money-saving utility programs and give YOU the leverage to make changes within your cooperative! We want to give everyone in Appalachia the tools needed to use their cooperative to the advantage of the whole community. </a:t>
            </a:r>
          </a:p>
        </p:txBody>
      </p:sp>
    </p:spTree>
    <p:extLst>
      <p:ext uri="{BB962C8B-B14F-4D97-AF65-F5344CB8AC3E}">
        <p14:creationId xmlns:p14="http://schemas.microsoft.com/office/powerpoint/2010/main" val="391665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817BCC-87B2-4F64-9BB8-318BE41B968A}"/>
              </a:ext>
            </a:extLst>
          </p:cNvPr>
          <p:cNvSpPr txBox="1"/>
          <p:nvPr/>
        </p:nvSpPr>
        <p:spPr>
          <a:xfrm>
            <a:off x="627062" y="3832225"/>
            <a:ext cx="6200458" cy="1508105"/>
          </a:xfrm>
          <a:prstGeom prst="rect">
            <a:avLst/>
          </a:prstGeom>
          <a:noFill/>
        </p:spPr>
        <p:txBody>
          <a:bodyPr wrap="square" rtlCol="0">
            <a:spAutoFit/>
          </a:bodyPr>
          <a:lstStyle/>
          <a:p>
            <a:r>
              <a:rPr lang="en-US" sz="2000" b="1" dirty="0"/>
              <a:t>Blue Ridge Electric Membership Corp.</a:t>
            </a:r>
          </a:p>
          <a:p>
            <a:r>
              <a:rPr lang="en-US" u="sng" dirty="0">
                <a:hlinkClick r:id="rId3"/>
              </a:rPr>
              <a:t>https://www.blueridgeenergy.com/</a:t>
            </a:r>
            <a:endParaRPr lang="en-US" sz="2000" b="1" u="sng" dirty="0"/>
          </a:p>
          <a:p>
            <a:endParaRPr lang="en-US" dirty="0">
              <a:solidFill>
                <a:schemeClr val="tx1">
                  <a:lumMod val="75000"/>
                  <a:lumOff val="25000"/>
                </a:schemeClr>
              </a:solidFill>
            </a:endParaRPr>
          </a:p>
          <a:p>
            <a:r>
              <a:rPr lang="en-US" dirty="0">
                <a:solidFill>
                  <a:schemeClr val="tx1">
                    <a:lumMod val="75000"/>
                    <a:lumOff val="25000"/>
                  </a:schemeClr>
                </a:solidFill>
              </a:rPr>
              <a:t>1216 Blowing Rock Blvd. NE Lenoir NC 28645 | (828) 758-4401</a:t>
            </a:r>
          </a:p>
          <a:p>
            <a:endParaRPr lang="en-US" dirty="0"/>
          </a:p>
        </p:txBody>
      </p:sp>
      <p:sp>
        <p:nvSpPr>
          <p:cNvPr id="9" name="Rectangle 8">
            <a:extLst>
              <a:ext uri="{FF2B5EF4-FFF2-40B4-BE49-F238E27FC236}">
                <a16:creationId xmlns:a16="http://schemas.microsoft.com/office/drawing/2014/main" id="{4841AF2F-4937-4A66-B047-FBC48C2B4205}"/>
              </a:ext>
            </a:extLst>
          </p:cNvPr>
          <p:cNvSpPr/>
          <p:nvPr/>
        </p:nvSpPr>
        <p:spPr>
          <a:xfrm>
            <a:off x="7266585" y="3746500"/>
            <a:ext cx="4712055" cy="5511800"/>
          </a:xfrm>
          <a:prstGeom prst="rect">
            <a:avLst/>
          </a:prstGeom>
          <a:solidFill>
            <a:schemeClr val="accent6">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52F465-6502-4398-888A-4DFD126D7A7B}"/>
              </a:ext>
            </a:extLst>
          </p:cNvPr>
          <p:cNvSpPr txBox="1"/>
          <p:nvPr/>
        </p:nvSpPr>
        <p:spPr>
          <a:xfrm>
            <a:off x="7406640" y="3957179"/>
            <a:ext cx="44196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chemeClr val="tx1"/>
                </a:solidFill>
              </a:rPr>
              <a:t>Action Center Resources</a:t>
            </a:r>
          </a:p>
          <a:p>
            <a:endParaRPr lang="en-US" b="1" u="sng" dirty="0"/>
          </a:p>
          <a:p>
            <a:pPr marL="285750" indent="-285750">
              <a:buFont typeface="Wingdings" panose="05000000000000000000" pitchFamily="2" charset="2"/>
              <a:buChar char="Ø"/>
            </a:pPr>
            <a:r>
              <a:rPr lang="en-US" u="sng" dirty="0">
                <a:solidFill>
                  <a:srgbClr val="00B0F0"/>
                </a:solidFill>
              </a:rPr>
              <a:t>What is Energy Efficiency</a:t>
            </a:r>
          </a:p>
          <a:p>
            <a:pPr marL="285750" indent="-285750">
              <a:buFont typeface="Wingdings" panose="05000000000000000000" pitchFamily="2" charset="2"/>
              <a:buChar char="Ø"/>
            </a:pPr>
            <a:r>
              <a:rPr lang="en-US" u="sng" dirty="0">
                <a:solidFill>
                  <a:srgbClr val="00B0F0"/>
                </a:solidFill>
              </a:rPr>
              <a:t>Home Energy Savings tips</a:t>
            </a:r>
          </a:p>
          <a:p>
            <a:pPr marL="285750" indent="-285750">
              <a:buFont typeface="Wingdings" panose="05000000000000000000" pitchFamily="2" charset="2"/>
              <a:buChar char="Ø"/>
            </a:pPr>
            <a:r>
              <a:rPr lang="en-US" u="sng" dirty="0">
                <a:solidFill>
                  <a:srgbClr val="00B0F0"/>
                </a:solidFill>
              </a:rPr>
              <a:t>State and Local Loan Programs</a:t>
            </a:r>
          </a:p>
          <a:p>
            <a:pPr marL="285750" indent="-285750">
              <a:buFont typeface="Wingdings" panose="05000000000000000000" pitchFamily="2" charset="2"/>
              <a:buChar char="Ø"/>
            </a:pPr>
            <a:r>
              <a:rPr lang="en-US" u="sng" dirty="0">
                <a:solidFill>
                  <a:srgbClr val="00B0F0"/>
                </a:solidFill>
              </a:rPr>
              <a:t>Nonprofit assistance</a:t>
            </a:r>
          </a:p>
          <a:p>
            <a:pPr marL="285750" indent="-285750">
              <a:buFont typeface="Wingdings" panose="05000000000000000000" pitchFamily="2" charset="2"/>
              <a:buChar char="Ø"/>
            </a:pPr>
            <a:r>
              <a:rPr lang="en-US" u="sng" dirty="0">
                <a:solidFill>
                  <a:srgbClr val="00B0F0"/>
                </a:solidFill>
              </a:rPr>
              <a:t>Sign up for updates</a:t>
            </a:r>
          </a:p>
          <a:p>
            <a:pPr marL="285750" indent="-285750">
              <a:buFont typeface="Wingdings" panose="05000000000000000000" pitchFamily="2" charset="2"/>
              <a:buChar char="Ø"/>
            </a:pPr>
            <a:r>
              <a:rPr lang="en-US" u="sng" dirty="0">
                <a:solidFill>
                  <a:srgbClr val="00B0F0"/>
                </a:solidFill>
              </a:rPr>
              <a:t>Tips for engaging a competent energy contractor</a:t>
            </a:r>
          </a:p>
        </p:txBody>
      </p:sp>
      <p:sp>
        <p:nvSpPr>
          <p:cNvPr id="13" name="TextBox 12">
            <a:extLst>
              <a:ext uri="{FF2B5EF4-FFF2-40B4-BE49-F238E27FC236}">
                <a16:creationId xmlns:a16="http://schemas.microsoft.com/office/drawing/2014/main" id="{B49D5216-B115-4262-9A9F-00617BBDF43F}"/>
              </a:ext>
            </a:extLst>
          </p:cNvPr>
          <p:cNvSpPr txBox="1"/>
          <p:nvPr/>
        </p:nvSpPr>
        <p:spPr>
          <a:xfrm>
            <a:off x="-6309113" y="9342907"/>
            <a:ext cx="6200458" cy="2862322"/>
          </a:xfrm>
          <a:prstGeom prst="rect">
            <a:avLst/>
          </a:prstGeom>
          <a:noFill/>
        </p:spPr>
        <p:txBody>
          <a:bodyPr wrap="square" rtlCol="0">
            <a:spAutoFit/>
          </a:bodyPr>
          <a:lstStyle/>
          <a:p>
            <a:r>
              <a:rPr lang="en-US" b="1" dirty="0"/>
              <a:t>TO THE RIGHT TO THE RIGHT</a:t>
            </a:r>
          </a:p>
          <a:p>
            <a:r>
              <a:rPr lang="en-US" b="1" dirty="0"/>
              <a:t>Learn more about:</a:t>
            </a:r>
          </a:p>
          <a:p>
            <a:pPr marL="285750" indent="-285750">
              <a:buFont typeface="Wingdings" panose="05000000000000000000" pitchFamily="2" charset="2"/>
              <a:buChar char="Ø"/>
            </a:pPr>
            <a:r>
              <a:rPr lang="en-US" b="1" dirty="0"/>
              <a:t>Incentives and programs offered by your state or utility:</a:t>
            </a:r>
            <a:r>
              <a:rPr lang="en-US" dirty="0"/>
              <a:t> See the sidebar at right.</a:t>
            </a:r>
          </a:p>
          <a:p>
            <a:pPr marL="285750" indent="-285750">
              <a:buFont typeface="Wingdings" panose="05000000000000000000" pitchFamily="2" charset="2"/>
              <a:buChar char="Ø"/>
            </a:pPr>
            <a:r>
              <a:rPr lang="en-US" b="1" dirty="0"/>
              <a:t>Improving Your Home:</a:t>
            </a:r>
            <a:r>
              <a:rPr lang="en-US" dirty="0"/>
              <a:t> Use the map </a:t>
            </a:r>
            <a:r>
              <a:rPr lang="en-US" dirty="0">
                <a:hlinkClick r:id="rId4"/>
              </a:rPr>
              <a:t>and the listing below</a:t>
            </a:r>
            <a:r>
              <a:rPr lang="en-US" dirty="0"/>
              <a:t> to find efficiency experts, training centers and organizations that can help you make your home more energy efficient.</a:t>
            </a:r>
          </a:p>
          <a:p>
            <a:pPr marL="285750" indent="-285750">
              <a:buFont typeface="Wingdings" panose="05000000000000000000" pitchFamily="2" charset="2"/>
              <a:buChar char="Ø"/>
            </a:pPr>
            <a:r>
              <a:rPr lang="en-US" b="1" dirty="0"/>
              <a:t>Attending public board meetings</a:t>
            </a:r>
          </a:p>
          <a:p>
            <a:pPr marL="285750" indent="-285750">
              <a:buFont typeface="Wingdings" panose="05000000000000000000" pitchFamily="2" charset="2"/>
              <a:buChar char="Ø"/>
            </a:pPr>
            <a:endParaRPr lang="en-US" dirty="0"/>
          </a:p>
          <a:p>
            <a:endParaRPr lang="en-US" dirty="0"/>
          </a:p>
        </p:txBody>
      </p:sp>
      <p:sp>
        <p:nvSpPr>
          <p:cNvPr id="16" name="TextBox 15">
            <a:extLst>
              <a:ext uri="{FF2B5EF4-FFF2-40B4-BE49-F238E27FC236}">
                <a16:creationId xmlns:a16="http://schemas.microsoft.com/office/drawing/2014/main" id="{2A198F70-380B-4CE7-A0E2-AF52C0CFCE09}"/>
              </a:ext>
            </a:extLst>
          </p:cNvPr>
          <p:cNvSpPr txBox="1"/>
          <p:nvPr/>
        </p:nvSpPr>
        <p:spPr>
          <a:xfrm>
            <a:off x="7406640" y="6722546"/>
            <a:ext cx="43795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t>Programs Offered (Dropdown menu)</a:t>
            </a:r>
          </a:p>
        </p:txBody>
      </p:sp>
      <p:sp>
        <p:nvSpPr>
          <p:cNvPr id="17" name="TextBox 16">
            <a:extLst>
              <a:ext uri="{FF2B5EF4-FFF2-40B4-BE49-F238E27FC236}">
                <a16:creationId xmlns:a16="http://schemas.microsoft.com/office/drawing/2014/main" id="{1D0B56F0-47B4-48D3-84B3-439DAF1F43CC}"/>
              </a:ext>
            </a:extLst>
          </p:cNvPr>
          <p:cNvSpPr txBox="1"/>
          <p:nvPr/>
        </p:nvSpPr>
        <p:spPr>
          <a:xfrm>
            <a:off x="7393941" y="7312677"/>
            <a:ext cx="4392295" cy="175432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t>Key Facts about (Dropdown menu)</a:t>
            </a:r>
          </a:p>
          <a:p>
            <a:pPr algn="ctr"/>
            <a:r>
              <a:rPr lang="en-US" b="1" i="1" dirty="0">
                <a:solidFill>
                  <a:srgbClr val="FF0000"/>
                </a:solidFill>
              </a:rPr>
              <a:t>*</a:t>
            </a:r>
            <a:r>
              <a:rPr lang="en-US" b="1" i="1" dirty="0">
                <a:solidFill>
                  <a:schemeClr val="tx1"/>
                </a:solidFill>
              </a:rPr>
              <a:t>Blue Ridge Electric</a:t>
            </a:r>
            <a:r>
              <a:rPr lang="en-US" b="1" i="1" dirty="0">
                <a:solidFill>
                  <a:srgbClr val="FF0000"/>
                </a:solidFill>
              </a:rPr>
              <a:t>*</a:t>
            </a:r>
            <a:endParaRPr lang="en-US" i="1" dirty="0">
              <a:solidFill>
                <a:srgbClr val="FF0000"/>
              </a:solidFill>
            </a:endParaRPr>
          </a:p>
          <a:p>
            <a:endParaRPr lang="en-US" i="1" dirty="0"/>
          </a:p>
          <a:p>
            <a:pPr algn="ctr"/>
            <a:endParaRPr lang="en-US" i="1" dirty="0"/>
          </a:p>
          <a:p>
            <a:pPr algn="ctr"/>
            <a:r>
              <a:rPr lang="en-US" b="1" u="sng" dirty="0"/>
              <a:t>Member Meetings</a:t>
            </a:r>
          </a:p>
          <a:p>
            <a:r>
              <a:rPr lang="en-US" dirty="0"/>
              <a:t>June 22, 2017</a:t>
            </a:r>
          </a:p>
        </p:txBody>
      </p:sp>
      <p:sp>
        <p:nvSpPr>
          <p:cNvPr id="29" name="TextBox 28">
            <a:extLst>
              <a:ext uri="{FF2B5EF4-FFF2-40B4-BE49-F238E27FC236}">
                <a16:creationId xmlns:a16="http://schemas.microsoft.com/office/drawing/2014/main" id="{E3D2E0E8-E44B-44F4-BBE3-E3D87862319B}"/>
              </a:ext>
            </a:extLst>
          </p:cNvPr>
          <p:cNvSpPr txBox="1"/>
          <p:nvPr/>
        </p:nvSpPr>
        <p:spPr>
          <a:xfrm>
            <a:off x="7486968" y="9755844"/>
            <a:ext cx="4206240" cy="1446550"/>
          </a:xfrm>
          <a:prstGeom prst="rect">
            <a:avLst/>
          </a:prstGeom>
          <a:solidFill>
            <a:schemeClr val="accent6">
              <a:lumMod val="40000"/>
              <a:lumOff val="60000"/>
            </a:schemeClr>
          </a:solidFill>
          <a:ln>
            <a:solidFill>
              <a:schemeClr val="tx1"/>
            </a:solidFill>
          </a:ln>
        </p:spPr>
        <p:txBody>
          <a:bodyPr wrap="square" rtlCol="0" anchor="ctr">
            <a:spAutoFit/>
          </a:bodyPr>
          <a:lstStyle/>
          <a:p>
            <a:pPr algn="ctr"/>
            <a:r>
              <a:rPr lang="en-US" sz="3200" u="sng" dirty="0"/>
              <a:t>Compare Utilities</a:t>
            </a:r>
          </a:p>
          <a:p>
            <a:pPr algn="ctr"/>
            <a:r>
              <a:rPr lang="en-US" sz="2800" dirty="0"/>
              <a:t>Click to see Western NC Utility Scorecard</a:t>
            </a:r>
          </a:p>
        </p:txBody>
      </p:sp>
      <p:sp>
        <p:nvSpPr>
          <p:cNvPr id="2" name="TextBox 1">
            <a:extLst>
              <a:ext uri="{FF2B5EF4-FFF2-40B4-BE49-F238E27FC236}">
                <a16:creationId xmlns:a16="http://schemas.microsoft.com/office/drawing/2014/main" id="{A26FF0F6-2A83-4E4B-823E-514DF2038F0A}"/>
              </a:ext>
            </a:extLst>
          </p:cNvPr>
          <p:cNvSpPr txBox="1"/>
          <p:nvPr/>
        </p:nvSpPr>
        <p:spPr>
          <a:xfrm>
            <a:off x="951089" y="5971590"/>
            <a:ext cx="5635904" cy="6463308"/>
          </a:xfrm>
          <a:prstGeom prst="rect">
            <a:avLst/>
          </a:prstGeom>
          <a:noFill/>
        </p:spPr>
        <p:txBody>
          <a:bodyPr wrap="square" rtlCol="0">
            <a:spAutoFit/>
          </a:bodyPr>
          <a:lstStyle/>
          <a:p>
            <a:r>
              <a:rPr lang="en-US" dirty="0"/>
              <a:t>*general note*</a:t>
            </a:r>
          </a:p>
          <a:p>
            <a:r>
              <a:rPr lang="en-US" dirty="0"/>
              <a:t>Your electricity provider offers a comprehensive loan program and scores highly on the Western NC utility scorecard. </a:t>
            </a:r>
          </a:p>
          <a:p>
            <a:endParaRPr lang="en-US" dirty="0"/>
          </a:p>
          <a:p>
            <a:endParaRPr lang="en-US" dirty="0"/>
          </a:p>
          <a:p>
            <a:endParaRPr lang="en-US" dirty="0"/>
          </a:p>
          <a:p>
            <a:endParaRPr lang="en-US" sz="2000" dirty="0"/>
          </a:p>
          <a:p>
            <a:r>
              <a:rPr lang="en-US" sz="2000" i="1" dirty="0"/>
              <a:t>Note from Rory at Appalachian Voices:</a:t>
            </a:r>
          </a:p>
          <a:p>
            <a:endParaRPr lang="en-US" dirty="0"/>
          </a:p>
          <a:p>
            <a:r>
              <a:rPr lang="en-US" dirty="0"/>
              <a:t>“Blue Ridge Electric Membership</a:t>
            </a:r>
          </a:p>
          <a:p>
            <a:r>
              <a:rPr lang="en-US" dirty="0"/>
              <a:t>Corporation has been very cooperative with our team and we appreciate the strides they have made towards comprehensive energy efficiency programs in the last few years. To meet our vision, their programs still require work to be more effective. However, the Energy SAVER loan program could be a beneficial program for you to take advantage of, if you qualify. We highly encourage you to click the Take Action button to send a note to your cooperative representative and encourage more programs for middle-income members.”</a:t>
            </a:r>
          </a:p>
          <a:p>
            <a:endParaRPr lang="en-US" dirty="0"/>
          </a:p>
          <a:p>
            <a:endParaRPr lang="en-US" dirty="0"/>
          </a:p>
        </p:txBody>
      </p:sp>
      <p:sp>
        <p:nvSpPr>
          <p:cNvPr id="22" name="Rectangle 21">
            <a:extLst>
              <a:ext uri="{FF2B5EF4-FFF2-40B4-BE49-F238E27FC236}">
                <a16:creationId xmlns:a16="http://schemas.microsoft.com/office/drawing/2014/main" id="{AB0A37E5-FE63-4EE4-986B-D6B441299618}"/>
              </a:ext>
            </a:extLst>
          </p:cNvPr>
          <p:cNvSpPr/>
          <p:nvPr/>
        </p:nvSpPr>
        <p:spPr>
          <a:xfrm>
            <a:off x="1689030" y="12013331"/>
            <a:ext cx="4076521" cy="1785104"/>
          </a:xfrm>
          <a:prstGeom prst="rect">
            <a:avLst/>
          </a:prstGeom>
          <a:solidFill>
            <a:schemeClr val="accent6">
              <a:lumMod val="40000"/>
              <a:lumOff val="60000"/>
            </a:schemeClr>
          </a:solidFill>
          <a:ln w="38100">
            <a:solidFill>
              <a:schemeClr val="tx1"/>
            </a:solidFill>
          </a:ln>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Take Action</a:t>
            </a:r>
          </a:p>
          <a:p>
            <a:pPr algn="ctr"/>
            <a:r>
              <a:rPr lang="en-US" sz="2800" dirty="0">
                <a:ln w="0"/>
                <a:solidFill>
                  <a:schemeClr val="accent1"/>
                </a:solidFill>
                <a:effectLst>
                  <a:outerShdw blurRad="38100" dist="25400" dir="5400000" algn="ctr" rotWithShape="0">
                    <a:srgbClr val="6E747A">
                      <a:alpha val="43000"/>
                    </a:srgbClr>
                  </a:outerShdw>
                </a:effectLst>
              </a:rPr>
              <a:t>Ask your cooperative to improve their services</a:t>
            </a:r>
            <a:endParaRPr lang="en-US" sz="240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961066CF-1907-4096-9BCC-BAED13573BF1}"/>
              </a:ext>
            </a:extLst>
          </p:cNvPr>
          <p:cNvPicPr>
            <a:picLocks noChangeAspect="1"/>
          </p:cNvPicPr>
          <p:nvPr/>
        </p:nvPicPr>
        <p:blipFill>
          <a:blip r:embed="rId5"/>
          <a:stretch>
            <a:fillRect/>
          </a:stretch>
        </p:blipFill>
        <p:spPr>
          <a:xfrm>
            <a:off x="5221280" y="7072055"/>
            <a:ext cx="1371719" cy="1920406"/>
          </a:xfrm>
          <a:prstGeom prst="rect">
            <a:avLst/>
          </a:prstGeom>
        </p:spPr>
      </p:pic>
      <p:pic>
        <p:nvPicPr>
          <p:cNvPr id="23" name="Picture 22">
            <a:extLst>
              <a:ext uri="{FF2B5EF4-FFF2-40B4-BE49-F238E27FC236}">
                <a16:creationId xmlns:a16="http://schemas.microsoft.com/office/drawing/2014/main" id="{EB3656B8-B3AF-4F79-9D38-CE1C2F63DEEC}"/>
              </a:ext>
            </a:extLst>
          </p:cNvPr>
          <p:cNvPicPr>
            <a:picLocks noChangeAspect="1"/>
          </p:cNvPicPr>
          <p:nvPr/>
        </p:nvPicPr>
        <p:blipFill>
          <a:blip r:embed="rId6"/>
          <a:stretch>
            <a:fillRect/>
          </a:stretch>
        </p:blipFill>
        <p:spPr>
          <a:xfrm>
            <a:off x="397192" y="243840"/>
            <a:ext cx="9020175" cy="914400"/>
          </a:xfrm>
          <a:prstGeom prst="rect">
            <a:avLst/>
          </a:prstGeom>
        </p:spPr>
      </p:pic>
      <p:pic>
        <p:nvPicPr>
          <p:cNvPr id="25" name="Picture 24">
            <a:extLst>
              <a:ext uri="{FF2B5EF4-FFF2-40B4-BE49-F238E27FC236}">
                <a16:creationId xmlns:a16="http://schemas.microsoft.com/office/drawing/2014/main" id="{7C4AFE58-30AA-413E-B818-9C4B721FD451}"/>
              </a:ext>
            </a:extLst>
          </p:cNvPr>
          <p:cNvPicPr>
            <a:picLocks noChangeAspect="1"/>
          </p:cNvPicPr>
          <p:nvPr/>
        </p:nvPicPr>
        <p:blipFill>
          <a:blip r:embed="rId7"/>
          <a:stretch>
            <a:fillRect/>
          </a:stretch>
        </p:blipFill>
        <p:spPr>
          <a:xfrm>
            <a:off x="2362200" y="1141412"/>
            <a:ext cx="7467600" cy="1095375"/>
          </a:xfrm>
          <a:prstGeom prst="rect">
            <a:avLst/>
          </a:prstGeom>
        </p:spPr>
      </p:pic>
      <p:sp>
        <p:nvSpPr>
          <p:cNvPr id="26" name="Rectangle 25">
            <a:extLst>
              <a:ext uri="{FF2B5EF4-FFF2-40B4-BE49-F238E27FC236}">
                <a16:creationId xmlns:a16="http://schemas.microsoft.com/office/drawing/2014/main" id="{8515C52E-EE84-4312-90DA-4D01D4CBA4E3}"/>
              </a:ext>
            </a:extLst>
          </p:cNvPr>
          <p:cNvSpPr/>
          <p:nvPr/>
        </p:nvSpPr>
        <p:spPr>
          <a:xfrm>
            <a:off x="6757549" y="700110"/>
            <a:ext cx="3396100" cy="461665"/>
          </a:xfrm>
          <a:prstGeom prst="rect">
            <a:avLst/>
          </a:prstGeom>
          <a:noFill/>
          <a:ln>
            <a:solidFill>
              <a:schemeClr val="tx1"/>
            </a:solidFill>
          </a:ln>
        </p:spPr>
        <p:txBody>
          <a:bodyPr wrap="squar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Appalachian Voice’s Blog</a:t>
            </a:r>
          </a:p>
        </p:txBody>
      </p:sp>
      <p:sp>
        <p:nvSpPr>
          <p:cNvPr id="28" name="Rectangle 27">
            <a:extLst>
              <a:ext uri="{FF2B5EF4-FFF2-40B4-BE49-F238E27FC236}">
                <a16:creationId xmlns:a16="http://schemas.microsoft.com/office/drawing/2014/main" id="{85EA18D7-4441-439F-89AB-40F5B27A0641}"/>
              </a:ext>
            </a:extLst>
          </p:cNvPr>
          <p:cNvSpPr/>
          <p:nvPr/>
        </p:nvSpPr>
        <p:spPr>
          <a:xfrm>
            <a:off x="0" y="2197100"/>
            <a:ext cx="12192000" cy="1095374"/>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The Energy Savings for Appalachia campaign envisions a future in which rural electric cooperatives are investing in local economies and community health with energy efficiency, renewable energy and other initiatives that are accessible to all residents. </a:t>
            </a:r>
          </a:p>
        </p:txBody>
      </p:sp>
      <p:sp>
        <p:nvSpPr>
          <p:cNvPr id="30" name="TextBox 29">
            <a:extLst>
              <a:ext uri="{FF2B5EF4-FFF2-40B4-BE49-F238E27FC236}">
                <a16:creationId xmlns:a16="http://schemas.microsoft.com/office/drawing/2014/main" id="{186E4CE4-98D2-4B9C-9349-0880EB323B97}"/>
              </a:ext>
            </a:extLst>
          </p:cNvPr>
          <p:cNvSpPr txBox="1"/>
          <p:nvPr/>
        </p:nvSpPr>
        <p:spPr>
          <a:xfrm>
            <a:off x="1255423" y="5222576"/>
            <a:ext cx="4885387" cy="461665"/>
          </a:xfrm>
          <a:prstGeom prst="rect">
            <a:avLst/>
          </a:prstGeom>
          <a:noFill/>
        </p:spPr>
        <p:txBody>
          <a:bodyPr wrap="square" rtlCol="0">
            <a:spAutoFit/>
          </a:bodyPr>
          <a:lstStyle/>
          <a:p>
            <a:r>
              <a:rPr lang="en-US" sz="2400" u="sng" dirty="0">
                <a:solidFill>
                  <a:srgbClr val="00B0F0"/>
                </a:solidFill>
              </a:rPr>
              <a:t>Find Energy Contractors in Your Area</a:t>
            </a:r>
          </a:p>
        </p:txBody>
      </p:sp>
    </p:spTree>
    <p:extLst>
      <p:ext uri="{BB962C8B-B14F-4D97-AF65-F5344CB8AC3E}">
        <p14:creationId xmlns:p14="http://schemas.microsoft.com/office/powerpoint/2010/main" val="125794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817BCC-87B2-4F64-9BB8-318BE41B968A}"/>
              </a:ext>
            </a:extLst>
          </p:cNvPr>
          <p:cNvSpPr txBox="1"/>
          <p:nvPr/>
        </p:nvSpPr>
        <p:spPr>
          <a:xfrm>
            <a:off x="627062" y="3590925"/>
            <a:ext cx="6200458" cy="1508105"/>
          </a:xfrm>
          <a:prstGeom prst="rect">
            <a:avLst/>
          </a:prstGeom>
          <a:noFill/>
        </p:spPr>
        <p:txBody>
          <a:bodyPr wrap="square" rtlCol="0">
            <a:spAutoFit/>
          </a:bodyPr>
          <a:lstStyle/>
          <a:p>
            <a:r>
              <a:rPr lang="en-US" sz="2000" b="1" dirty="0"/>
              <a:t>Blue Ridge Electric Membership Corp.</a:t>
            </a:r>
          </a:p>
          <a:p>
            <a:r>
              <a:rPr lang="en-US" u="sng" dirty="0">
                <a:hlinkClick r:id="rId3"/>
              </a:rPr>
              <a:t>https://www.blueridgeenergy.com/</a:t>
            </a:r>
            <a:endParaRPr lang="en-US" sz="2000" b="1" dirty="0"/>
          </a:p>
          <a:p>
            <a:endParaRPr lang="en-US" dirty="0">
              <a:solidFill>
                <a:schemeClr val="tx1">
                  <a:lumMod val="75000"/>
                  <a:lumOff val="25000"/>
                </a:schemeClr>
              </a:solidFill>
            </a:endParaRPr>
          </a:p>
          <a:p>
            <a:r>
              <a:rPr lang="en-US" dirty="0">
                <a:solidFill>
                  <a:schemeClr val="tx1">
                    <a:lumMod val="75000"/>
                    <a:lumOff val="25000"/>
                  </a:schemeClr>
                </a:solidFill>
              </a:rPr>
              <a:t>1216 Blowing Rock Blvd. NE Lenoir NC 28645 | (828) 758-4401</a:t>
            </a:r>
          </a:p>
          <a:p>
            <a:endParaRPr lang="en-US" dirty="0"/>
          </a:p>
        </p:txBody>
      </p:sp>
      <p:sp>
        <p:nvSpPr>
          <p:cNvPr id="9" name="Rectangle 8">
            <a:extLst>
              <a:ext uri="{FF2B5EF4-FFF2-40B4-BE49-F238E27FC236}">
                <a16:creationId xmlns:a16="http://schemas.microsoft.com/office/drawing/2014/main" id="{4841AF2F-4937-4A66-B047-FBC48C2B4205}"/>
              </a:ext>
            </a:extLst>
          </p:cNvPr>
          <p:cNvSpPr/>
          <p:nvPr/>
        </p:nvSpPr>
        <p:spPr>
          <a:xfrm>
            <a:off x="7266585" y="3479800"/>
            <a:ext cx="4712055" cy="17978438"/>
          </a:xfrm>
          <a:prstGeom prst="rect">
            <a:avLst/>
          </a:prstGeom>
          <a:solidFill>
            <a:schemeClr val="accent6">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52F465-6502-4398-888A-4DFD126D7A7B}"/>
              </a:ext>
            </a:extLst>
          </p:cNvPr>
          <p:cNvSpPr txBox="1"/>
          <p:nvPr/>
        </p:nvSpPr>
        <p:spPr>
          <a:xfrm>
            <a:off x="7406640" y="4033379"/>
            <a:ext cx="44196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chemeClr val="tx1"/>
                </a:solidFill>
              </a:rPr>
              <a:t>Action Center Resources</a:t>
            </a:r>
          </a:p>
          <a:p>
            <a:endParaRPr lang="en-US" b="1" u="sng" dirty="0"/>
          </a:p>
          <a:p>
            <a:pPr marL="285750" indent="-285750">
              <a:buFont typeface="Wingdings" panose="05000000000000000000" pitchFamily="2" charset="2"/>
              <a:buChar char="Ø"/>
            </a:pPr>
            <a:r>
              <a:rPr lang="en-US" u="sng" dirty="0">
                <a:solidFill>
                  <a:srgbClr val="00B0F0"/>
                </a:solidFill>
              </a:rPr>
              <a:t>What is Energy Efficiency</a:t>
            </a:r>
          </a:p>
          <a:p>
            <a:pPr marL="285750" indent="-285750">
              <a:buFont typeface="Wingdings" panose="05000000000000000000" pitchFamily="2" charset="2"/>
              <a:buChar char="Ø"/>
            </a:pPr>
            <a:r>
              <a:rPr lang="en-US" u="sng" dirty="0">
                <a:solidFill>
                  <a:srgbClr val="00B0F0"/>
                </a:solidFill>
              </a:rPr>
              <a:t>Home Energy Savings tips</a:t>
            </a:r>
          </a:p>
          <a:p>
            <a:pPr marL="285750" indent="-285750">
              <a:buFont typeface="Wingdings" panose="05000000000000000000" pitchFamily="2" charset="2"/>
              <a:buChar char="Ø"/>
            </a:pPr>
            <a:r>
              <a:rPr lang="en-US" u="sng" dirty="0">
                <a:solidFill>
                  <a:srgbClr val="00B0F0"/>
                </a:solidFill>
              </a:rPr>
              <a:t>State and Local Loan Programs</a:t>
            </a:r>
          </a:p>
          <a:p>
            <a:pPr marL="285750" indent="-285750">
              <a:buFont typeface="Wingdings" panose="05000000000000000000" pitchFamily="2" charset="2"/>
              <a:buChar char="Ø"/>
            </a:pPr>
            <a:r>
              <a:rPr lang="en-US" u="sng" dirty="0">
                <a:solidFill>
                  <a:srgbClr val="00B0F0"/>
                </a:solidFill>
              </a:rPr>
              <a:t>Nonprofit assistance</a:t>
            </a:r>
          </a:p>
          <a:p>
            <a:pPr marL="285750" indent="-285750">
              <a:buFont typeface="Wingdings" panose="05000000000000000000" pitchFamily="2" charset="2"/>
              <a:buChar char="Ø"/>
            </a:pPr>
            <a:r>
              <a:rPr lang="en-US" u="sng" dirty="0">
                <a:solidFill>
                  <a:srgbClr val="00B0F0"/>
                </a:solidFill>
              </a:rPr>
              <a:t>Sign up for updates</a:t>
            </a:r>
          </a:p>
          <a:p>
            <a:pPr marL="285750" indent="-285750">
              <a:buFont typeface="Wingdings" panose="05000000000000000000" pitchFamily="2" charset="2"/>
              <a:buChar char="Ø"/>
            </a:pPr>
            <a:r>
              <a:rPr lang="en-US" u="sng" dirty="0">
                <a:solidFill>
                  <a:srgbClr val="00B0F0"/>
                </a:solidFill>
              </a:rPr>
              <a:t>Tips for engaging a competent energy contractor</a:t>
            </a:r>
          </a:p>
        </p:txBody>
      </p:sp>
      <p:sp>
        <p:nvSpPr>
          <p:cNvPr id="14" name="TextBox 13">
            <a:extLst>
              <a:ext uri="{FF2B5EF4-FFF2-40B4-BE49-F238E27FC236}">
                <a16:creationId xmlns:a16="http://schemas.microsoft.com/office/drawing/2014/main" id="{2AE3A705-B86A-4C9F-9AB5-6A71F4053887}"/>
              </a:ext>
            </a:extLst>
          </p:cNvPr>
          <p:cNvSpPr txBox="1"/>
          <p:nvPr/>
        </p:nvSpPr>
        <p:spPr>
          <a:xfrm>
            <a:off x="1255423" y="5057476"/>
            <a:ext cx="4885387" cy="461665"/>
          </a:xfrm>
          <a:prstGeom prst="rect">
            <a:avLst/>
          </a:prstGeom>
          <a:noFill/>
        </p:spPr>
        <p:txBody>
          <a:bodyPr wrap="square" rtlCol="0">
            <a:spAutoFit/>
          </a:bodyPr>
          <a:lstStyle/>
          <a:p>
            <a:r>
              <a:rPr lang="en-US" sz="2400" u="sng" dirty="0">
                <a:solidFill>
                  <a:srgbClr val="00B0F0"/>
                </a:solidFill>
              </a:rPr>
              <a:t>Find Energy Contractors in Your Area</a:t>
            </a:r>
          </a:p>
        </p:txBody>
      </p:sp>
      <p:sp>
        <p:nvSpPr>
          <p:cNvPr id="16" name="TextBox 15">
            <a:extLst>
              <a:ext uri="{FF2B5EF4-FFF2-40B4-BE49-F238E27FC236}">
                <a16:creationId xmlns:a16="http://schemas.microsoft.com/office/drawing/2014/main" id="{2A198F70-380B-4CE7-A0E2-AF52C0CFCE09}"/>
              </a:ext>
            </a:extLst>
          </p:cNvPr>
          <p:cNvSpPr txBox="1"/>
          <p:nvPr/>
        </p:nvSpPr>
        <p:spPr>
          <a:xfrm>
            <a:off x="7406640" y="6798746"/>
            <a:ext cx="4379596" cy="78483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t>Programs Offered (Dropdown menu)</a:t>
            </a:r>
          </a:p>
          <a:p>
            <a:pPr marL="285750" indent="-285750">
              <a:buFont typeface="Wingdings" panose="05000000000000000000" pitchFamily="2" charset="2"/>
              <a:buChar char="q"/>
            </a:pPr>
            <a:r>
              <a:rPr lang="en-US" i="1" u="sng" dirty="0"/>
              <a:t>Energy SAVER Loan Program</a:t>
            </a:r>
          </a:p>
          <a:p>
            <a:r>
              <a:rPr lang="en-US" dirty="0"/>
              <a:t>Qualified members can borrow up to $7,500 for a term of up to seven years at a nominal interest rate. To qualify you must: own your home, be an active Blue Ridge member for two years, and house must have a permanent foundation, crawlspace or basement.</a:t>
            </a:r>
          </a:p>
          <a:p>
            <a:pPr marL="285750" indent="-285750">
              <a:buFont typeface="Wingdings" panose="05000000000000000000" pitchFamily="2" charset="2"/>
              <a:buChar char="q"/>
            </a:pPr>
            <a:r>
              <a:rPr lang="en-US" i="1" u="sng" dirty="0"/>
              <a:t>Smart Rebates</a:t>
            </a:r>
          </a:p>
          <a:p>
            <a:r>
              <a:rPr lang="en-US" dirty="0"/>
              <a:t>These rebates will help you purchase a new EnergyStar refrigerator, freezer, or high-efficiency heat pump.</a:t>
            </a:r>
            <a:endParaRPr lang="en-US" i="1" u="sng" dirty="0"/>
          </a:p>
          <a:p>
            <a:pPr marL="285750" indent="-285750">
              <a:buFont typeface="Wingdings" panose="05000000000000000000" pitchFamily="2" charset="2"/>
              <a:buChar char="q"/>
            </a:pPr>
            <a:r>
              <a:rPr lang="en-US" i="1" u="sng" dirty="0" err="1"/>
              <a:t>Flexpay</a:t>
            </a:r>
            <a:endParaRPr lang="en-US" i="1" u="sng" dirty="0"/>
          </a:p>
          <a:p>
            <a:r>
              <a:rPr lang="en-US" dirty="0"/>
              <a:t>“Pay as you go” billing</a:t>
            </a:r>
          </a:p>
          <a:p>
            <a:pPr marL="285750" indent="-285750">
              <a:buFont typeface="Wingdings" panose="05000000000000000000" pitchFamily="2" charset="2"/>
              <a:buChar char="q"/>
            </a:pPr>
            <a:r>
              <a:rPr lang="en-US" i="1" u="sng" dirty="0"/>
              <a:t>Equalized Billing</a:t>
            </a:r>
          </a:p>
          <a:p>
            <a:r>
              <a:rPr lang="en-US" dirty="0"/>
              <a:t>Pay a flat fee each month </a:t>
            </a:r>
          </a:p>
          <a:p>
            <a:pPr marL="285750" indent="-285750">
              <a:buFont typeface="Wingdings" panose="05000000000000000000" pitchFamily="2" charset="2"/>
              <a:buChar char="q"/>
            </a:pPr>
            <a:r>
              <a:rPr lang="en-US" i="1" u="sng" dirty="0"/>
              <a:t>Low-Income Assistance</a:t>
            </a:r>
          </a:p>
          <a:p>
            <a:r>
              <a:rPr lang="en-US" dirty="0"/>
              <a:t>Credit on monthly bill for those who qualify</a:t>
            </a:r>
          </a:p>
          <a:p>
            <a:pPr marL="285750" indent="-285750">
              <a:buFont typeface="Wingdings" panose="05000000000000000000" pitchFamily="2" charset="2"/>
              <a:buChar char="q"/>
            </a:pPr>
            <a:r>
              <a:rPr lang="en-US" i="1" u="sng" dirty="0"/>
              <a:t>Operation Round-up</a:t>
            </a:r>
          </a:p>
          <a:p>
            <a:r>
              <a:rPr lang="en-US" dirty="0"/>
              <a:t>By choosing to round your monthly energy bills up to the nearest dollar amount, you can help fund heating assistance and other community services for local families in need. </a:t>
            </a:r>
          </a:p>
          <a:p>
            <a:pPr marL="285750" indent="-285750">
              <a:buFont typeface="Wingdings" panose="05000000000000000000" pitchFamily="2" charset="2"/>
              <a:buChar char="q"/>
            </a:pPr>
            <a:r>
              <a:rPr lang="en-US" i="1" u="sng" dirty="0"/>
              <a:t>Community Solar</a:t>
            </a:r>
          </a:p>
          <a:p>
            <a:r>
              <a:rPr lang="en-US" dirty="0"/>
              <a:t>Subscribe to one or more panels and receive a bill credit for the energy they produce.</a:t>
            </a:r>
            <a:endParaRPr lang="en-US" i="1" u="sng" dirty="0"/>
          </a:p>
        </p:txBody>
      </p:sp>
      <p:sp>
        <p:nvSpPr>
          <p:cNvPr id="17" name="TextBox 16">
            <a:extLst>
              <a:ext uri="{FF2B5EF4-FFF2-40B4-BE49-F238E27FC236}">
                <a16:creationId xmlns:a16="http://schemas.microsoft.com/office/drawing/2014/main" id="{1D0B56F0-47B4-48D3-84B3-439DAF1F43CC}"/>
              </a:ext>
            </a:extLst>
          </p:cNvPr>
          <p:cNvSpPr txBox="1"/>
          <p:nvPr/>
        </p:nvSpPr>
        <p:spPr>
          <a:xfrm>
            <a:off x="7406640" y="14861559"/>
            <a:ext cx="4392295" cy="646330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t>Key Facts about (Dropdown menu)</a:t>
            </a:r>
          </a:p>
          <a:p>
            <a:pPr algn="ctr"/>
            <a:r>
              <a:rPr lang="en-US" b="1" i="1" dirty="0">
                <a:solidFill>
                  <a:srgbClr val="FF0000"/>
                </a:solidFill>
              </a:rPr>
              <a:t>*</a:t>
            </a:r>
            <a:r>
              <a:rPr lang="en-US" b="1" i="1" dirty="0">
                <a:solidFill>
                  <a:schemeClr val="tx1"/>
                </a:solidFill>
              </a:rPr>
              <a:t>Blue Ridge Electric</a:t>
            </a:r>
            <a:r>
              <a:rPr lang="en-US" b="1" i="1" dirty="0">
                <a:solidFill>
                  <a:srgbClr val="FF0000"/>
                </a:solidFill>
              </a:rPr>
              <a:t>*</a:t>
            </a:r>
            <a:endParaRPr lang="en-US" i="1" dirty="0">
              <a:solidFill>
                <a:srgbClr val="FF0000"/>
              </a:solidFill>
            </a:endParaRPr>
          </a:p>
          <a:p>
            <a:pPr marL="285750" indent="-285750">
              <a:buFont typeface="Arial" panose="020B0604020202020204" pitchFamily="34" charset="0"/>
              <a:buChar char="•"/>
            </a:pPr>
            <a:r>
              <a:rPr lang="en-US" dirty="0"/>
              <a:t>Number of Customers: </a:t>
            </a:r>
            <a:r>
              <a:rPr lang="en-US" u="sng" dirty="0"/>
              <a:t>67,458</a:t>
            </a:r>
          </a:p>
          <a:p>
            <a:pPr marL="285750" indent="-285750">
              <a:buFont typeface="Arial" panose="020B0604020202020204" pitchFamily="34" charset="0"/>
              <a:buChar char="•"/>
            </a:pPr>
            <a:r>
              <a:rPr lang="en-US" dirty="0"/>
              <a:t>Total Demand: </a:t>
            </a:r>
            <a:r>
              <a:rPr lang="en-US" u="sng" dirty="0"/>
              <a:t>708,694</a:t>
            </a:r>
            <a:r>
              <a:rPr lang="en-US" dirty="0"/>
              <a:t> MWh/</a:t>
            </a:r>
            <a:r>
              <a:rPr lang="en-US" dirty="0" err="1"/>
              <a:t>yr</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pPr algn="ctr"/>
            <a:r>
              <a:rPr lang="en-US" i="1" dirty="0"/>
              <a:t>Data from 2016</a:t>
            </a:r>
          </a:p>
          <a:p>
            <a:pPr algn="ctr"/>
            <a:endParaRPr lang="en-US" i="1" dirty="0"/>
          </a:p>
          <a:p>
            <a:pPr algn="ctr"/>
            <a:r>
              <a:rPr lang="en-US" b="1" u="sng" dirty="0"/>
              <a:t>Member Meetings</a:t>
            </a:r>
          </a:p>
          <a:p>
            <a:r>
              <a:rPr lang="en-US" dirty="0"/>
              <a:t>June 22, 2017</a:t>
            </a:r>
          </a:p>
        </p:txBody>
      </p:sp>
      <p:graphicFrame>
        <p:nvGraphicFramePr>
          <p:cNvPr id="18" name="Table 17">
            <a:extLst>
              <a:ext uri="{FF2B5EF4-FFF2-40B4-BE49-F238E27FC236}">
                <a16:creationId xmlns:a16="http://schemas.microsoft.com/office/drawing/2014/main" id="{09D6433E-E175-455D-A0D0-960A87603118}"/>
              </a:ext>
            </a:extLst>
          </p:cNvPr>
          <p:cNvGraphicFramePr>
            <a:graphicFrameLocks noGrp="1"/>
          </p:cNvGraphicFramePr>
          <p:nvPr>
            <p:extLst>
              <p:ext uri="{D42A27DB-BD31-4B8C-83A1-F6EECF244321}">
                <p14:modId xmlns:p14="http://schemas.microsoft.com/office/powerpoint/2010/main" val="3421519988"/>
              </p:ext>
            </p:extLst>
          </p:nvPr>
        </p:nvGraphicFramePr>
        <p:xfrm>
          <a:off x="7596678" y="16249173"/>
          <a:ext cx="3999519" cy="3749040"/>
        </p:xfrm>
        <a:graphic>
          <a:graphicData uri="http://schemas.openxmlformats.org/drawingml/2006/table">
            <a:tbl>
              <a:tblPr firstRow="1" bandRow="1">
                <a:tableStyleId>{5C22544A-7EE6-4342-B048-85BDC9FD1C3A}</a:tableStyleId>
              </a:tblPr>
              <a:tblGrid>
                <a:gridCol w="1333173">
                  <a:extLst>
                    <a:ext uri="{9D8B030D-6E8A-4147-A177-3AD203B41FA5}">
                      <a16:colId xmlns:a16="http://schemas.microsoft.com/office/drawing/2014/main" val="14337071"/>
                    </a:ext>
                  </a:extLst>
                </a:gridCol>
                <a:gridCol w="1333173">
                  <a:extLst>
                    <a:ext uri="{9D8B030D-6E8A-4147-A177-3AD203B41FA5}">
                      <a16:colId xmlns:a16="http://schemas.microsoft.com/office/drawing/2014/main" val="3241804269"/>
                    </a:ext>
                  </a:extLst>
                </a:gridCol>
                <a:gridCol w="1333173">
                  <a:extLst>
                    <a:ext uri="{9D8B030D-6E8A-4147-A177-3AD203B41FA5}">
                      <a16:colId xmlns:a16="http://schemas.microsoft.com/office/drawing/2014/main" val="839193620"/>
                    </a:ext>
                  </a:extLst>
                </a:gridCol>
              </a:tblGrid>
              <a:tr h="433897">
                <a:tc>
                  <a:txBody>
                    <a:bodyPr/>
                    <a:lstStyle/>
                    <a:p>
                      <a:endParaRPr lang="en-US" sz="1600" dirty="0"/>
                    </a:p>
                  </a:txBody>
                  <a:tcPr/>
                </a:tc>
                <a:tc>
                  <a:txBody>
                    <a:bodyPr/>
                    <a:lstStyle/>
                    <a:p>
                      <a:r>
                        <a:rPr lang="en-US" sz="1600" dirty="0"/>
                        <a:t>*Your utility*</a:t>
                      </a:r>
                    </a:p>
                  </a:txBody>
                  <a:tcPr/>
                </a:tc>
                <a:tc>
                  <a:txBody>
                    <a:bodyPr/>
                    <a:lstStyle/>
                    <a:p>
                      <a:r>
                        <a:rPr lang="en-US" sz="1600" dirty="0"/>
                        <a:t>*State* Average</a:t>
                      </a:r>
                    </a:p>
                  </a:txBody>
                  <a:tcPr/>
                </a:tc>
                <a:extLst>
                  <a:ext uri="{0D108BD9-81ED-4DB2-BD59-A6C34878D82A}">
                    <a16:rowId xmlns:a16="http://schemas.microsoft.com/office/drawing/2014/main" val="377525790"/>
                  </a:ext>
                </a:extLst>
              </a:tr>
              <a:tr h="541195">
                <a:tc>
                  <a:txBody>
                    <a:bodyPr/>
                    <a:lstStyle/>
                    <a:p>
                      <a:r>
                        <a:rPr lang="en-US" sz="1600" dirty="0"/>
                        <a:t>Average Household Demand (kWh/year)</a:t>
                      </a:r>
                    </a:p>
                  </a:txBody>
                  <a:tcPr/>
                </a:tc>
                <a:tc>
                  <a:txBody>
                    <a:bodyPr/>
                    <a:lstStyle/>
                    <a:p>
                      <a:r>
                        <a:rPr lang="en-US" dirty="0"/>
                        <a:t>10,506</a:t>
                      </a:r>
                    </a:p>
                  </a:txBody>
                  <a:tcPr/>
                </a:tc>
                <a:tc>
                  <a:txBody>
                    <a:bodyPr/>
                    <a:lstStyle/>
                    <a:p>
                      <a:endParaRPr lang="en-US" dirty="0"/>
                    </a:p>
                  </a:txBody>
                  <a:tcPr/>
                </a:tc>
                <a:extLst>
                  <a:ext uri="{0D108BD9-81ED-4DB2-BD59-A6C34878D82A}">
                    <a16:rowId xmlns:a16="http://schemas.microsoft.com/office/drawing/2014/main" val="860206910"/>
                  </a:ext>
                </a:extLst>
              </a:tr>
              <a:tr h="541195">
                <a:tc>
                  <a:txBody>
                    <a:bodyPr/>
                    <a:lstStyle/>
                    <a:p>
                      <a:r>
                        <a:rPr lang="en-US" sz="1800" dirty="0"/>
                        <a:t>Average fixed charge ($) / Rate (c/kWh)</a:t>
                      </a:r>
                    </a:p>
                  </a:txBody>
                  <a:tcPr/>
                </a:tc>
                <a:tc>
                  <a:txBody>
                    <a:bodyPr/>
                    <a:lstStyle/>
                    <a:p>
                      <a:r>
                        <a:rPr lang="en-US" dirty="0"/>
                        <a:t>$24.17/ 10.1</a:t>
                      </a:r>
                    </a:p>
                  </a:txBody>
                  <a:tcPr/>
                </a:tc>
                <a:tc>
                  <a:txBody>
                    <a:bodyPr/>
                    <a:lstStyle/>
                    <a:p>
                      <a:endParaRPr lang="en-US" dirty="0"/>
                    </a:p>
                  </a:txBody>
                  <a:tcPr/>
                </a:tc>
                <a:extLst>
                  <a:ext uri="{0D108BD9-81ED-4DB2-BD59-A6C34878D82A}">
                    <a16:rowId xmlns:a16="http://schemas.microsoft.com/office/drawing/2014/main" val="2822992475"/>
                  </a:ext>
                </a:extLst>
              </a:tr>
              <a:tr h="541195">
                <a:tc>
                  <a:txBody>
                    <a:bodyPr/>
                    <a:lstStyle/>
                    <a:p>
                      <a:r>
                        <a:rPr lang="en-US" sz="1800" dirty="0"/>
                        <a:t>Annual Electricity Bill</a:t>
                      </a:r>
                    </a:p>
                  </a:txBody>
                  <a:tcPr/>
                </a:tc>
                <a:tc>
                  <a:txBody>
                    <a:bodyPr/>
                    <a:lstStyle/>
                    <a:p>
                      <a:r>
                        <a:rPr lang="en-US" dirty="0"/>
                        <a:t>$1,170</a:t>
                      </a:r>
                    </a:p>
                  </a:txBody>
                  <a:tcPr/>
                </a:tc>
                <a:tc>
                  <a:txBody>
                    <a:bodyPr/>
                    <a:lstStyle/>
                    <a:p>
                      <a:endParaRPr lang="en-US" dirty="0"/>
                    </a:p>
                  </a:txBody>
                  <a:tcPr/>
                </a:tc>
                <a:extLst>
                  <a:ext uri="{0D108BD9-81ED-4DB2-BD59-A6C34878D82A}">
                    <a16:rowId xmlns:a16="http://schemas.microsoft.com/office/drawing/2014/main" val="2550463153"/>
                  </a:ext>
                </a:extLst>
              </a:tr>
            </a:tbl>
          </a:graphicData>
        </a:graphic>
      </p:graphicFrame>
      <p:sp>
        <p:nvSpPr>
          <p:cNvPr id="29" name="TextBox 28">
            <a:extLst>
              <a:ext uri="{FF2B5EF4-FFF2-40B4-BE49-F238E27FC236}">
                <a16:creationId xmlns:a16="http://schemas.microsoft.com/office/drawing/2014/main" id="{E3D2E0E8-E44B-44F4-BBE3-E3D87862319B}"/>
              </a:ext>
            </a:extLst>
          </p:cNvPr>
          <p:cNvSpPr txBox="1"/>
          <p:nvPr/>
        </p:nvSpPr>
        <p:spPr>
          <a:xfrm>
            <a:off x="7627485" y="21672749"/>
            <a:ext cx="4206240" cy="1446550"/>
          </a:xfrm>
          <a:prstGeom prst="rect">
            <a:avLst/>
          </a:prstGeom>
          <a:solidFill>
            <a:schemeClr val="accent6">
              <a:lumMod val="40000"/>
              <a:lumOff val="60000"/>
            </a:schemeClr>
          </a:solidFill>
          <a:ln>
            <a:solidFill>
              <a:schemeClr val="tx1"/>
            </a:solidFill>
          </a:ln>
        </p:spPr>
        <p:txBody>
          <a:bodyPr wrap="square" rtlCol="0" anchor="ctr">
            <a:spAutoFit/>
          </a:bodyPr>
          <a:lstStyle/>
          <a:p>
            <a:pPr algn="ctr"/>
            <a:r>
              <a:rPr lang="en-US" sz="3200" u="sng" dirty="0"/>
              <a:t>Compare Utilities</a:t>
            </a:r>
          </a:p>
          <a:p>
            <a:pPr algn="ctr"/>
            <a:r>
              <a:rPr lang="en-US" sz="2800" dirty="0"/>
              <a:t>Click to see Western NC Utility Scorecard</a:t>
            </a:r>
          </a:p>
        </p:txBody>
      </p:sp>
      <p:sp>
        <p:nvSpPr>
          <p:cNvPr id="2" name="TextBox 1">
            <a:extLst>
              <a:ext uri="{FF2B5EF4-FFF2-40B4-BE49-F238E27FC236}">
                <a16:creationId xmlns:a16="http://schemas.microsoft.com/office/drawing/2014/main" id="{A26FF0F6-2A83-4E4B-823E-514DF2038F0A}"/>
              </a:ext>
            </a:extLst>
          </p:cNvPr>
          <p:cNvSpPr txBox="1"/>
          <p:nvPr/>
        </p:nvSpPr>
        <p:spPr>
          <a:xfrm>
            <a:off x="951089" y="5730290"/>
            <a:ext cx="5635904" cy="6186309"/>
          </a:xfrm>
          <a:prstGeom prst="rect">
            <a:avLst/>
          </a:prstGeom>
          <a:noFill/>
        </p:spPr>
        <p:txBody>
          <a:bodyPr wrap="square" rtlCol="0">
            <a:spAutoFit/>
          </a:bodyPr>
          <a:lstStyle/>
          <a:p>
            <a:r>
              <a:rPr lang="en-US" dirty="0"/>
              <a:t>*general note based on parameters*</a:t>
            </a:r>
          </a:p>
          <a:p>
            <a:r>
              <a:rPr lang="en-US" dirty="0"/>
              <a:t>Your electricity provider offers a comprehensive loan program and scores highly on the Western NC utility scorecard. </a:t>
            </a:r>
          </a:p>
          <a:p>
            <a:endParaRPr lang="en-US" dirty="0"/>
          </a:p>
          <a:p>
            <a:endParaRPr lang="en-US" dirty="0"/>
          </a:p>
          <a:p>
            <a:endParaRPr lang="en-US" dirty="0"/>
          </a:p>
          <a:p>
            <a:r>
              <a:rPr lang="en-US" i="1" dirty="0"/>
              <a:t>Note from Appalachian Voices:</a:t>
            </a:r>
          </a:p>
          <a:p>
            <a:endParaRPr lang="en-US" dirty="0"/>
          </a:p>
          <a:p>
            <a:r>
              <a:rPr lang="en-US" dirty="0"/>
              <a:t>“Blue Ridge Electric Membership</a:t>
            </a:r>
          </a:p>
          <a:p>
            <a:r>
              <a:rPr lang="en-US" dirty="0"/>
              <a:t>Corporation has been very cooperative with </a:t>
            </a:r>
          </a:p>
          <a:p>
            <a:r>
              <a:rPr lang="en-US" dirty="0"/>
              <a:t>Our team and we appreciate the strides they</a:t>
            </a:r>
          </a:p>
          <a:p>
            <a:r>
              <a:rPr lang="en-US" dirty="0"/>
              <a:t>Have made towards comprehensive energy efficiency programs in the last few years. To meet our vision, their programs still require work to be more effective. However, the Energy SAVER loan program could be a beneficial program for you to take advantage of if you qualify. We highly encourage you to click the Take Action button to send a note to your cooperative representative and encourage more programs for middle-income members.”</a:t>
            </a:r>
          </a:p>
          <a:p>
            <a:endParaRPr lang="en-US" dirty="0"/>
          </a:p>
          <a:p>
            <a:endParaRPr lang="en-US" dirty="0"/>
          </a:p>
        </p:txBody>
      </p:sp>
      <p:sp>
        <p:nvSpPr>
          <p:cNvPr id="3" name="Smiley Face 2">
            <a:extLst>
              <a:ext uri="{FF2B5EF4-FFF2-40B4-BE49-F238E27FC236}">
                <a16:creationId xmlns:a16="http://schemas.microsoft.com/office/drawing/2014/main" id="{9B3FB062-00E3-4D46-9535-7C5409E50663}"/>
              </a:ext>
            </a:extLst>
          </p:cNvPr>
          <p:cNvSpPr/>
          <p:nvPr/>
        </p:nvSpPr>
        <p:spPr>
          <a:xfrm>
            <a:off x="5309749" y="7480188"/>
            <a:ext cx="1422400" cy="1397000"/>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Image of Rory</a:t>
            </a:r>
          </a:p>
        </p:txBody>
      </p:sp>
      <p:sp>
        <p:nvSpPr>
          <p:cNvPr id="22" name="Rectangle 21">
            <a:extLst>
              <a:ext uri="{FF2B5EF4-FFF2-40B4-BE49-F238E27FC236}">
                <a16:creationId xmlns:a16="http://schemas.microsoft.com/office/drawing/2014/main" id="{AB0A37E5-FE63-4EE4-986B-D6B441299618}"/>
              </a:ext>
            </a:extLst>
          </p:cNvPr>
          <p:cNvSpPr/>
          <p:nvPr/>
        </p:nvSpPr>
        <p:spPr>
          <a:xfrm>
            <a:off x="1689030" y="11556131"/>
            <a:ext cx="4076521" cy="1785104"/>
          </a:xfrm>
          <a:prstGeom prst="rect">
            <a:avLst/>
          </a:prstGeom>
          <a:solidFill>
            <a:schemeClr val="accent6">
              <a:lumMod val="40000"/>
              <a:lumOff val="60000"/>
            </a:schemeClr>
          </a:solidFill>
          <a:ln w="38100">
            <a:solidFill>
              <a:schemeClr val="tx1"/>
            </a:solidFill>
          </a:ln>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Take Action</a:t>
            </a:r>
          </a:p>
          <a:p>
            <a:pPr algn="ctr"/>
            <a:r>
              <a:rPr lang="en-US" sz="2800" dirty="0">
                <a:ln w="0"/>
                <a:solidFill>
                  <a:schemeClr val="accent1"/>
                </a:solidFill>
                <a:effectLst>
                  <a:outerShdw blurRad="38100" dist="25400" dir="5400000" algn="ctr" rotWithShape="0">
                    <a:srgbClr val="6E747A">
                      <a:alpha val="43000"/>
                    </a:srgbClr>
                  </a:outerShdw>
                </a:effectLst>
              </a:rPr>
              <a:t>Ask your cooperative to improve their services</a:t>
            </a:r>
            <a:endParaRPr lang="en-US" sz="2400" dirty="0">
              <a:ln w="0"/>
              <a:solidFill>
                <a:schemeClr val="accent1"/>
              </a:solidFill>
              <a:effectLst>
                <a:outerShdw blurRad="38100" dist="25400" dir="5400000" algn="ctr" rotWithShape="0">
                  <a:srgbClr val="6E747A">
                    <a:alpha val="43000"/>
                  </a:srgbClr>
                </a:outerShdw>
              </a:effectLst>
            </a:endParaRPr>
          </a:p>
        </p:txBody>
      </p:sp>
      <p:pic>
        <p:nvPicPr>
          <p:cNvPr id="25" name="Picture 24">
            <a:extLst>
              <a:ext uri="{FF2B5EF4-FFF2-40B4-BE49-F238E27FC236}">
                <a16:creationId xmlns:a16="http://schemas.microsoft.com/office/drawing/2014/main" id="{B5D72A3F-F40D-4DFF-A558-3A0896E99D3E}"/>
              </a:ext>
            </a:extLst>
          </p:cNvPr>
          <p:cNvPicPr>
            <a:picLocks noChangeAspect="1"/>
          </p:cNvPicPr>
          <p:nvPr/>
        </p:nvPicPr>
        <p:blipFill>
          <a:blip r:embed="rId4"/>
          <a:stretch>
            <a:fillRect/>
          </a:stretch>
        </p:blipFill>
        <p:spPr>
          <a:xfrm>
            <a:off x="397192" y="243840"/>
            <a:ext cx="9020175" cy="914400"/>
          </a:xfrm>
          <a:prstGeom prst="rect">
            <a:avLst/>
          </a:prstGeom>
        </p:spPr>
      </p:pic>
      <p:pic>
        <p:nvPicPr>
          <p:cNvPr id="26" name="Picture 25">
            <a:extLst>
              <a:ext uri="{FF2B5EF4-FFF2-40B4-BE49-F238E27FC236}">
                <a16:creationId xmlns:a16="http://schemas.microsoft.com/office/drawing/2014/main" id="{356577C7-D392-41DC-B87E-15411EBC67A0}"/>
              </a:ext>
            </a:extLst>
          </p:cNvPr>
          <p:cNvPicPr>
            <a:picLocks noChangeAspect="1"/>
          </p:cNvPicPr>
          <p:nvPr/>
        </p:nvPicPr>
        <p:blipFill>
          <a:blip r:embed="rId5"/>
          <a:stretch>
            <a:fillRect/>
          </a:stretch>
        </p:blipFill>
        <p:spPr>
          <a:xfrm>
            <a:off x="2362200" y="1141412"/>
            <a:ext cx="7467600" cy="1095375"/>
          </a:xfrm>
          <a:prstGeom prst="rect">
            <a:avLst/>
          </a:prstGeom>
        </p:spPr>
      </p:pic>
      <p:sp>
        <p:nvSpPr>
          <p:cNvPr id="27" name="Rectangle 26">
            <a:extLst>
              <a:ext uri="{FF2B5EF4-FFF2-40B4-BE49-F238E27FC236}">
                <a16:creationId xmlns:a16="http://schemas.microsoft.com/office/drawing/2014/main" id="{F0F823B8-BD08-44B9-BFD3-D3AFB6317528}"/>
              </a:ext>
            </a:extLst>
          </p:cNvPr>
          <p:cNvSpPr/>
          <p:nvPr/>
        </p:nvSpPr>
        <p:spPr>
          <a:xfrm>
            <a:off x="6757549" y="700110"/>
            <a:ext cx="3396100" cy="461665"/>
          </a:xfrm>
          <a:prstGeom prst="rect">
            <a:avLst/>
          </a:prstGeom>
          <a:noFill/>
          <a:ln>
            <a:solidFill>
              <a:schemeClr val="tx1"/>
            </a:solidFill>
          </a:ln>
        </p:spPr>
        <p:txBody>
          <a:bodyPr wrap="squar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Appalachian Voice’s Blog</a:t>
            </a:r>
          </a:p>
        </p:txBody>
      </p:sp>
      <p:sp>
        <p:nvSpPr>
          <p:cNvPr id="28" name="Rectangle 27">
            <a:extLst>
              <a:ext uri="{FF2B5EF4-FFF2-40B4-BE49-F238E27FC236}">
                <a16:creationId xmlns:a16="http://schemas.microsoft.com/office/drawing/2014/main" id="{67D0F212-D935-48FE-A486-2752B7492FB8}"/>
              </a:ext>
            </a:extLst>
          </p:cNvPr>
          <p:cNvSpPr/>
          <p:nvPr/>
        </p:nvSpPr>
        <p:spPr>
          <a:xfrm>
            <a:off x="0" y="2197100"/>
            <a:ext cx="12192000" cy="1095374"/>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The Energy Savings for Appalachia campaign envisions a future in which rural electric cooperatives are investing in local economies and community health with energy efficiency, renewable energy and other initiatives that are accessible to all residents. </a:t>
            </a:r>
          </a:p>
        </p:txBody>
      </p:sp>
    </p:spTree>
    <p:extLst>
      <p:ext uri="{BB962C8B-B14F-4D97-AF65-F5344CB8AC3E}">
        <p14:creationId xmlns:p14="http://schemas.microsoft.com/office/powerpoint/2010/main" val="342764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817BCC-87B2-4F64-9BB8-318BE41B968A}"/>
              </a:ext>
            </a:extLst>
          </p:cNvPr>
          <p:cNvSpPr txBox="1"/>
          <p:nvPr/>
        </p:nvSpPr>
        <p:spPr>
          <a:xfrm>
            <a:off x="627062" y="4213225"/>
            <a:ext cx="6200458" cy="1508105"/>
          </a:xfrm>
          <a:prstGeom prst="rect">
            <a:avLst/>
          </a:prstGeom>
          <a:noFill/>
        </p:spPr>
        <p:txBody>
          <a:bodyPr wrap="square" rtlCol="0">
            <a:spAutoFit/>
          </a:bodyPr>
          <a:lstStyle/>
          <a:p>
            <a:r>
              <a:rPr lang="en-US" sz="2000" b="1" dirty="0"/>
              <a:t>Blue Ridge Electric Membership Corp.</a:t>
            </a:r>
          </a:p>
          <a:p>
            <a:r>
              <a:rPr lang="en-US" u="sng" dirty="0">
                <a:hlinkClick r:id="rId3"/>
              </a:rPr>
              <a:t>https://www.blueridgeenergy.com/</a:t>
            </a:r>
            <a:endParaRPr lang="en-US" sz="2000" b="1" dirty="0"/>
          </a:p>
          <a:p>
            <a:endParaRPr lang="en-US" dirty="0">
              <a:solidFill>
                <a:schemeClr val="tx1">
                  <a:lumMod val="75000"/>
                  <a:lumOff val="25000"/>
                </a:schemeClr>
              </a:solidFill>
            </a:endParaRPr>
          </a:p>
          <a:p>
            <a:r>
              <a:rPr lang="en-US" dirty="0">
                <a:solidFill>
                  <a:schemeClr val="tx1">
                    <a:lumMod val="75000"/>
                    <a:lumOff val="25000"/>
                  </a:schemeClr>
                </a:solidFill>
              </a:rPr>
              <a:t>1216 Blowing Rock Blvd. NE Lenoir NC 28645 | (828) 758-4401</a:t>
            </a:r>
          </a:p>
          <a:p>
            <a:endParaRPr lang="en-US" dirty="0"/>
          </a:p>
        </p:txBody>
      </p:sp>
      <p:sp>
        <p:nvSpPr>
          <p:cNvPr id="9" name="Rectangle 8">
            <a:extLst>
              <a:ext uri="{FF2B5EF4-FFF2-40B4-BE49-F238E27FC236}">
                <a16:creationId xmlns:a16="http://schemas.microsoft.com/office/drawing/2014/main" id="{4841AF2F-4937-4A66-B047-FBC48C2B4205}"/>
              </a:ext>
            </a:extLst>
          </p:cNvPr>
          <p:cNvSpPr/>
          <p:nvPr/>
        </p:nvSpPr>
        <p:spPr>
          <a:xfrm>
            <a:off x="7266585" y="4102100"/>
            <a:ext cx="4712055" cy="17978438"/>
          </a:xfrm>
          <a:prstGeom prst="rect">
            <a:avLst/>
          </a:prstGeom>
          <a:solidFill>
            <a:schemeClr val="accent6">
              <a:lumMod val="40000"/>
              <a:lumOff val="60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52F465-6502-4398-888A-4DFD126D7A7B}"/>
              </a:ext>
            </a:extLst>
          </p:cNvPr>
          <p:cNvSpPr txBox="1"/>
          <p:nvPr/>
        </p:nvSpPr>
        <p:spPr>
          <a:xfrm>
            <a:off x="7406640" y="4655679"/>
            <a:ext cx="44196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solidFill>
                  <a:schemeClr val="tx1"/>
                </a:solidFill>
              </a:rPr>
              <a:t>Action Center Resources</a:t>
            </a:r>
          </a:p>
          <a:p>
            <a:endParaRPr lang="en-US" b="1" u="sng" dirty="0"/>
          </a:p>
          <a:p>
            <a:pPr marL="285750" indent="-285750">
              <a:buFont typeface="Wingdings" panose="05000000000000000000" pitchFamily="2" charset="2"/>
              <a:buChar char="Ø"/>
            </a:pPr>
            <a:r>
              <a:rPr lang="en-US" u="sng" dirty="0">
                <a:solidFill>
                  <a:srgbClr val="00B0F0"/>
                </a:solidFill>
              </a:rPr>
              <a:t>What is Energy Efficiency</a:t>
            </a:r>
          </a:p>
          <a:p>
            <a:pPr marL="285750" indent="-285750">
              <a:buFont typeface="Wingdings" panose="05000000000000000000" pitchFamily="2" charset="2"/>
              <a:buChar char="Ø"/>
            </a:pPr>
            <a:r>
              <a:rPr lang="en-US" u="sng" dirty="0">
                <a:solidFill>
                  <a:srgbClr val="00B0F0"/>
                </a:solidFill>
              </a:rPr>
              <a:t>Home Energy Savings tips</a:t>
            </a:r>
          </a:p>
          <a:p>
            <a:pPr marL="285750" indent="-285750">
              <a:buFont typeface="Wingdings" panose="05000000000000000000" pitchFamily="2" charset="2"/>
              <a:buChar char="Ø"/>
            </a:pPr>
            <a:r>
              <a:rPr lang="en-US" u="sng" dirty="0">
                <a:solidFill>
                  <a:srgbClr val="00B0F0"/>
                </a:solidFill>
              </a:rPr>
              <a:t>State and Local Loan Programs</a:t>
            </a:r>
          </a:p>
          <a:p>
            <a:pPr marL="285750" indent="-285750">
              <a:buFont typeface="Wingdings" panose="05000000000000000000" pitchFamily="2" charset="2"/>
              <a:buChar char="Ø"/>
            </a:pPr>
            <a:r>
              <a:rPr lang="en-US" u="sng" dirty="0">
                <a:solidFill>
                  <a:srgbClr val="00B0F0"/>
                </a:solidFill>
              </a:rPr>
              <a:t>Nonprofit assistance</a:t>
            </a:r>
          </a:p>
          <a:p>
            <a:pPr marL="285750" indent="-285750">
              <a:buFont typeface="Wingdings" panose="05000000000000000000" pitchFamily="2" charset="2"/>
              <a:buChar char="Ø"/>
            </a:pPr>
            <a:r>
              <a:rPr lang="en-US" u="sng" dirty="0">
                <a:solidFill>
                  <a:srgbClr val="00B0F0"/>
                </a:solidFill>
              </a:rPr>
              <a:t>Sign up for updates</a:t>
            </a:r>
          </a:p>
          <a:p>
            <a:pPr marL="285750" indent="-285750">
              <a:buFont typeface="Wingdings" panose="05000000000000000000" pitchFamily="2" charset="2"/>
              <a:buChar char="Ø"/>
            </a:pPr>
            <a:r>
              <a:rPr lang="en-US" u="sng" dirty="0">
                <a:solidFill>
                  <a:srgbClr val="00B0F0"/>
                </a:solidFill>
              </a:rPr>
              <a:t>Tips for engaging a competent energy contractor</a:t>
            </a:r>
          </a:p>
        </p:txBody>
      </p:sp>
      <p:pic>
        <p:nvPicPr>
          <p:cNvPr id="15" name="Picture 14">
            <a:extLst>
              <a:ext uri="{FF2B5EF4-FFF2-40B4-BE49-F238E27FC236}">
                <a16:creationId xmlns:a16="http://schemas.microsoft.com/office/drawing/2014/main" id="{14396F20-626A-4713-A3DE-9B3F2571F7D4}"/>
              </a:ext>
            </a:extLst>
          </p:cNvPr>
          <p:cNvPicPr>
            <a:picLocks noChangeAspect="1"/>
          </p:cNvPicPr>
          <p:nvPr/>
        </p:nvPicPr>
        <p:blipFill>
          <a:blip r:embed="rId4"/>
          <a:stretch>
            <a:fillRect/>
          </a:stretch>
        </p:blipFill>
        <p:spPr>
          <a:xfrm>
            <a:off x="403580" y="6582697"/>
            <a:ext cx="6726555" cy="6168077"/>
          </a:xfrm>
          <a:prstGeom prst="rect">
            <a:avLst/>
          </a:prstGeom>
        </p:spPr>
      </p:pic>
      <p:sp>
        <p:nvSpPr>
          <p:cNvPr id="16" name="TextBox 15">
            <a:extLst>
              <a:ext uri="{FF2B5EF4-FFF2-40B4-BE49-F238E27FC236}">
                <a16:creationId xmlns:a16="http://schemas.microsoft.com/office/drawing/2014/main" id="{2A198F70-380B-4CE7-A0E2-AF52C0CFCE09}"/>
              </a:ext>
            </a:extLst>
          </p:cNvPr>
          <p:cNvSpPr txBox="1"/>
          <p:nvPr/>
        </p:nvSpPr>
        <p:spPr>
          <a:xfrm>
            <a:off x="7406640" y="7421046"/>
            <a:ext cx="4379596" cy="78483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t>Programs Offered (Dropdown menu)</a:t>
            </a:r>
          </a:p>
          <a:p>
            <a:pPr marL="285750" indent="-285750">
              <a:buFont typeface="Wingdings" panose="05000000000000000000" pitchFamily="2" charset="2"/>
              <a:buChar char="q"/>
            </a:pPr>
            <a:r>
              <a:rPr lang="en-US" i="1" u="sng" dirty="0"/>
              <a:t>Energy SAVER Loan Program</a:t>
            </a:r>
          </a:p>
          <a:p>
            <a:r>
              <a:rPr lang="en-US" dirty="0"/>
              <a:t>Qualified members can borrow up to $7,500 for a term of up to seven years at a nominal interest rate. To qualify you must: own your home, be an active Blue Ridge member for two years, and house must have a permanent foundation, crawlspace or basement.</a:t>
            </a:r>
          </a:p>
          <a:p>
            <a:pPr marL="285750" indent="-285750">
              <a:buFont typeface="Wingdings" panose="05000000000000000000" pitchFamily="2" charset="2"/>
              <a:buChar char="q"/>
            </a:pPr>
            <a:r>
              <a:rPr lang="en-US" i="1" u="sng" dirty="0"/>
              <a:t>Smart Rebates</a:t>
            </a:r>
          </a:p>
          <a:p>
            <a:r>
              <a:rPr lang="en-US" dirty="0"/>
              <a:t>These rebates will help you purchase a new EnergyStar refrigerator, freezer, or high-efficiency heat pump.</a:t>
            </a:r>
            <a:endParaRPr lang="en-US" i="1" u="sng" dirty="0"/>
          </a:p>
          <a:p>
            <a:pPr marL="285750" indent="-285750">
              <a:buFont typeface="Wingdings" panose="05000000000000000000" pitchFamily="2" charset="2"/>
              <a:buChar char="q"/>
            </a:pPr>
            <a:r>
              <a:rPr lang="en-US" i="1" u="sng" dirty="0" err="1"/>
              <a:t>Flexpay</a:t>
            </a:r>
            <a:endParaRPr lang="en-US" i="1" u="sng" dirty="0"/>
          </a:p>
          <a:p>
            <a:r>
              <a:rPr lang="en-US" dirty="0"/>
              <a:t>“Pay as you go” billing</a:t>
            </a:r>
          </a:p>
          <a:p>
            <a:pPr marL="285750" indent="-285750">
              <a:buFont typeface="Wingdings" panose="05000000000000000000" pitchFamily="2" charset="2"/>
              <a:buChar char="q"/>
            </a:pPr>
            <a:r>
              <a:rPr lang="en-US" i="1" u="sng" dirty="0"/>
              <a:t>Equalized Billing</a:t>
            </a:r>
          </a:p>
          <a:p>
            <a:r>
              <a:rPr lang="en-US" dirty="0"/>
              <a:t>Pay a flat fee each month </a:t>
            </a:r>
          </a:p>
          <a:p>
            <a:pPr marL="285750" indent="-285750">
              <a:buFont typeface="Wingdings" panose="05000000000000000000" pitchFamily="2" charset="2"/>
              <a:buChar char="q"/>
            </a:pPr>
            <a:r>
              <a:rPr lang="en-US" i="1" u="sng" dirty="0"/>
              <a:t>Low-Income Assistance</a:t>
            </a:r>
          </a:p>
          <a:p>
            <a:r>
              <a:rPr lang="en-US" dirty="0"/>
              <a:t>Credit on monthly bill for those who qualify</a:t>
            </a:r>
          </a:p>
          <a:p>
            <a:pPr marL="285750" indent="-285750">
              <a:buFont typeface="Wingdings" panose="05000000000000000000" pitchFamily="2" charset="2"/>
              <a:buChar char="q"/>
            </a:pPr>
            <a:r>
              <a:rPr lang="en-US" i="1" u="sng" dirty="0"/>
              <a:t>Operation Round-up</a:t>
            </a:r>
          </a:p>
          <a:p>
            <a:r>
              <a:rPr lang="en-US" dirty="0"/>
              <a:t>By choosing to round your monthly energy bills up to the nearest dollar amount, you can help fund heating assistance and other community services for local families in need. </a:t>
            </a:r>
          </a:p>
          <a:p>
            <a:pPr marL="285750" indent="-285750">
              <a:buFont typeface="Wingdings" panose="05000000000000000000" pitchFamily="2" charset="2"/>
              <a:buChar char="q"/>
            </a:pPr>
            <a:r>
              <a:rPr lang="en-US" i="1" u="sng" dirty="0"/>
              <a:t>Community Solar</a:t>
            </a:r>
          </a:p>
          <a:p>
            <a:r>
              <a:rPr lang="en-US" dirty="0"/>
              <a:t>Subscribe to one or more panels and receive a bill credit for the energy they produce.</a:t>
            </a:r>
            <a:endParaRPr lang="en-US" i="1" u="sng" dirty="0"/>
          </a:p>
        </p:txBody>
      </p:sp>
      <p:sp>
        <p:nvSpPr>
          <p:cNvPr id="17" name="TextBox 16">
            <a:extLst>
              <a:ext uri="{FF2B5EF4-FFF2-40B4-BE49-F238E27FC236}">
                <a16:creationId xmlns:a16="http://schemas.microsoft.com/office/drawing/2014/main" id="{1D0B56F0-47B4-48D3-84B3-439DAF1F43CC}"/>
              </a:ext>
            </a:extLst>
          </p:cNvPr>
          <p:cNvSpPr txBox="1"/>
          <p:nvPr/>
        </p:nvSpPr>
        <p:spPr>
          <a:xfrm>
            <a:off x="7406640" y="15483859"/>
            <a:ext cx="4392295" cy="646330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a:t>Key Facts about (Dropdown menu)</a:t>
            </a:r>
          </a:p>
          <a:p>
            <a:pPr algn="ctr"/>
            <a:r>
              <a:rPr lang="en-US" b="1" i="1" dirty="0">
                <a:solidFill>
                  <a:srgbClr val="FF0000"/>
                </a:solidFill>
              </a:rPr>
              <a:t>*</a:t>
            </a:r>
            <a:r>
              <a:rPr lang="en-US" b="1" i="1" dirty="0">
                <a:solidFill>
                  <a:schemeClr val="tx1"/>
                </a:solidFill>
              </a:rPr>
              <a:t>Blue Ridge Electric</a:t>
            </a:r>
            <a:r>
              <a:rPr lang="en-US" b="1" i="1" dirty="0">
                <a:solidFill>
                  <a:srgbClr val="FF0000"/>
                </a:solidFill>
              </a:rPr>
              <a:t>*</a:t>
            </a:r>
            <a:endParaRPr lang="en-US" i="1" dirty="0">
              <a:solidFill>
                <a:srgbClr val="FF0000"/>
              </a:solidFill>
            </a:endParaRPr>
          </a:p>
          <a:p>
            <a:pPr marL="285750" indent="-285750">
              <a:buFont typeface="Arial" panose="020B0604020202020204" pitchFamily="34" charset="0"/>
              <a:buChar char="•"/>
            </a:pPr>
            <a:r>
              <a:rPr lang="en-US" dirty="0"/>
              <a:t>Number of Customers: </a:t>
            </a:r>
            <a:r>
              <a:rPr lang="en-US" u="sng" dirty="0"/>
              <a:t>67,458</a:t>
            </a:r>
          </a:p>
          <a:p>
            <a:pPr marL="285750" indent="-285750">
              <a:buFont typeface="Arial" panose="020B0604020202020204" pitchFamily="34" charset="0"/>
              <a:buChar char="•"/>
            </a:pPr>
            <a:r>
              <a:rPr lang="en-US" dirty="0"/>
              <a:t>Total Demand: </a:t>
            </a:r>
            <a:r>
              <a:rPr lang="en-US" u="sng" dirty="0"/>
              <a:t>708,694</a:t>
            </a:r>
            <a:r>
              <a:rPr lang="en-US" dirty="0"/>
              <a:t> MWh/</a:t>
            </a:r>
            <a:r>
              <a:rPr lang="en-US" dirty="0" err="1"/>
              <a:t>yr</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pPr algn="ctr"/>
            <a:r>
              <a:rPr lang="en-US" i="1" dirty="0"/>
              <a:t>Data from 2016</a:t>
            </a:r>
          </a:p>
          <a:p>
            <a:pPr algn="ctr"/>
            <a:endParaRPr lang="en-US" i="1" dirty="0"/>
          </a:p>
          <a:p>
            <a:pPr algn="ctr"/>
            <a:r>
              <a:rPr lang="en-US" b="1" u="sng" dirty="0"/>
              <a:t>Member Meetings</a:t>
            </a:r>
          </a:p>
          <a:p>
            <a:r>
              <a:rPr lang="en-US" dirty="0"/>
              <a:t>June 22, 2017</a:t>
            </a:r>
          </a:p>
        </p:txBody>
      </p:sp>
      <p:graphicFrame>
        <p:nvGraphicFramePr>
          <p:cNvPr id="18" name="Table 17">
            <a:extLst>
              <a:ext uri="{FF2B5EF4-FFF2-40B4-BE49-F238E27FC236}">
                <a16:creationId xmlns:a16="http://schemas.microsoft.com/office/drawing/2014/main" id="{09D6433E-E175-455D-A0D0-960A87603118}"/>
              </a:ext>
            </a:extLst>
          </p:cNvPr>
          <p:cNvGraphicFramePr>
            <a:graphicFrameLocks noGrp="1"/>
          </p:cNvGraphicFramePr>
          <p:nvPr>
            <p:extLst>
              <p:ext uri="{D42A27DB-BD31-4B8C-83A1-F6EECF244321}">
                <p14:modId xmlns:p14="http://schemas.microsoft.com/office/powerpoint/2010/main" val="2107021198"/>
              </p:ext>
            </p:extLst>
          </p:nvPr>
        </p:nvGraphicFramePr>
        <p:xfrm>
          <a:off x="7596678" y="16871473"/>
          <a:ext cx="3999519" cy="3474720"/>
        </p:xfrm>
        <a:graphic>
          <a:graphicData uri="http://schemas.openxmlformats.org/drawingml/2006/table">
            <a:tbl>
              <a:tblPr firstRow="1" bandRow="1">
                <a:tableStyleId>{5C22544A-7EE6-4342-B048-85BDC9FD1C3A}</a:tableStyleId>
              </a:tblPr>
              <a:tblGrid>
                <a:gridCol w="1333173">
                  <a:extLst>
                    <a:ext uri="{9D8B030D-6E8A-4147-A177-3AD203B41FA5}">
                      <a16:colId xmlns:a16="http://schemas.microsoft.com/office/drawing/2014/main" val="14337071"/>
                    </a:ext>
                  </a:extLst>
                </a:gridCol>
                <a:gridCol w="1333173">
                  <a:extLst>
                    <a:ext uri="{9D8B030D-6E8A-4147-A177-3AD203B41FA5}">
                      <a16:colId xmlns:a16="http://schemas.microsoft.com/office/drawing/2014/main" val="3241804269"/>
                    </a:ext>
                  </a:extLst>
                </a:gridCol>
                <a:gridCol w="1333173">
                  <a:extLst>
                    <a:ext uri="{9D8B030D-6E8A-4147-A177-3AD203B41FA5}">
                      <a16:colId xmlns:a16="http://schemas.microsoft.com/office/drawing/2014/main" val="839193620"/>
                    </a:ext>
                  </a:extLst>
                </a:gridCol>
              </a:tblGrid>
              <a:tr h="433897">
                <a:tc>
                  <a:txBody>
                    <a:bodyPr/>
                    <a:lstStyle/>
                    <a:p>
                      <a:endParaRPr lang="en-US" sz="1600" dirty="0"/>
                    </a:p>
                  </a:txBody>
                  <a:tcPr/>
                </a:tc>
                <a:tc>
                  <a:txBody>
                    <a:bodyPr/>
                    <a:lstStyle/>
                    <a:p>
                      <a:r>
                        <a:rPr lang="en-US" sz="1600" dirty="0"/>
                        <a:t>*Your utility*</a:t>
                      </a:r>
                    </a:p>
                  </a:txBody>
                  <a:tcPr/>
                </a:tc>
                <a:tc>
                  <a:txBody>
                    <a:bodyPr/>
                    <a:lstStyle/>
                    <a:p>
                      <a:r>
                        <a:rPr lang="en-US" sz="1600" dirty="0"/>
                        <a:t>*State* Average</a:t>
                      </a:r>
                    </a:p>
                  </a:txBody>
                  <a:tcPr/>
                </a:tc>
                <a:extLst>
                  <a:ext uri="{0D108BD9-81ED-4DB2-BD59-A6C34878D82A}">
                    <a16:rowId xmlns:a16="http://schemas.microsoft.com/office/drawing/2014/main" val="377525790"/>
                  </a:ext>
                </a:extLst>
              </a:tr>
              <a:tr h="541195">
                <a:tc>
                  <a:txBody>
                    <a:bodyPr/>
                    <a:lstStyle/>
                    <a:p>
                      <a:r>
                        <a:rPr lang="en-US" sz="1600" dirty="0"/>
                        <a:t>Average Household Demand (kWh/year)</a:t>
                      </a:r>
                    </a:p>
                  </a:txBody>
                  <a:tcPr/>
                </a:tc>
                <a:tc>
                  <a:txBody>
                    <a:bodyPr/>
                    <a:lstStyle/>
                    <a:p>
                      <a:r>
                        <a:rPr lang="en-US" dirty="0"/>
                        <a:t>10,506</a:t>
                      </a:r>
                    </a:p>
                  </a:txBody>
                  <a:tcPr/>
                </a:tc>
                <a:tc>
                  <a:txBody>
                    <a:bodyPr/>
                    <a:lstStyle/>
                    <a:p>
                      <a:endParaRPr lang="en-US" dirty="0"/>
                    </a:p>
                  </a:txBody>
                  <a:tcPr/>
                </a:tc>
                <a:extLst>
                  <a:ext uri="{0D108BD9-81ED-4DB2-BD59-A6C34878D82A}">
                    <a16:rowId xmlns:a16="http://schemas.microsoft.com/office/drawing/2014/main" val="860206910"/>
                  </a:ext>
                </a:extLst>
              </a:tr>
              <a:tr h="541195">
                <a:tc>
                  <a:txBody>
                    <a:bodyPr/>
                    <a:lstStyle/>
                    <a:p>
                      <a:r>
                        <a:rPr lang="en-US" sz="1800" dirty="0"/>
                        <a:t>Average Rate (c/kWh)</a:t>
                      </a:r>
                    </a:p>
                  </a:txBody>
                  <a:tcPr/>
                </a:tc>
                <a:tc>
                  <a:txBody>
                    <a:bodyPr/>
                    <a:lstStyle/>
                    <a:p>
                      <a:r>
                        <a:rPr lang="en-US" dirty="0"/>
                        <a:t>10.1</a:t>
                      </a:r>
                    </a:p>
                  </a:txBody>
                  <a:tcPr/>
                </a:tc>
                <a:tc>
                  <a:txBody>
                    <a:bodyPr/>
                    <a:lstStyle/>
                    <a:p>
                      <a:endParaRPr lang="en-US" dirty="0"/>
                    </a:p>
                  </a:txBody>
                  <a:tcPr/>
                </a:tc>
                <a:extLst>
                  <a:ext uri="{0D108BD9-81ED-4DB2-BD59-A6C34878D82A}">
                    <a16:rowId xmlns:a16="http://schemas.microsoft.com/office/drawing/2014/main" val="2822992475"/>
                  </a:ext>
                </a:extLst>
              </a:tr>
              <a:tr h="541195">
                <a:tc>
                  <a:txBody>
                    <a:bodyPr/>
                    <a:lstStyle/>
                    <a:p>
                      <a:r>
                        <a:rPr lang="en-US" sz="1800" dirty="0"/>
                        <a:t>Annual Electricity Bill</a:t>
                      </a:r>
                    </a:p>
                  </a:txBody>
                  <a:tcPr/>
                </a:tc>
                <a:tc>
                  <a:txBody>
                    <a:bodyPr/>
                    <a:lstStyle/>
                    <a:p>
                      <a:r>
                        <a:rPr lang="en-US" dirty="0"/>
                        <a:t>$1,170</a:t>
                      </a:r>
                    </a:p>
                  </a:txBody>
                  <a:tcPr/>
                </a:tc>
                <a:tc>
                  <a:txBody>
                    <a:bodyPr/>
                    <a:lstStyle/>
                    <a:p>
                      <a:endParaRPr lang="en-US" dirty="0"/>
                    </a:p>
                  </a:txBody>
                  <a:tcPr/>
                </a:tc>
                <a:extLst>
                  <a:ext uri="{0D108BD9-81ED-4DB2-BD59-A6C34878D82A}">
                    <a16:rowId xmlns:a16="http://schemas.microsoft.com/office/drawing/2014/main" val="2550463153"/>
                  </a:ext>
                </a:extLst>
              </a:tr>
            </a:tbl>
          </a:graphicData>
        </a:graphic>
      </p:graphicFrame>
      <p:sp>
        <p:nvSpPr>
          <p:cNvPr id="29" name="TextBox 28">
            <a:extLst>
              <a:ext uri="{FF2B5EF4-FFF2-40B4-BE49-F238E27FC236}">
                <a16:creationId xmlns:a16="http://schemas.microsoft.com/office/drawing/2014/main" id="{E3D2E0E8-E44B-44F4-BBE3-E3D87862319B}"/>
              </a:ext>
            </a:extLst>
          </p:cNvPr>
          <p:cNvSpPr txBox="1"/>
          <p:nvPr/>
        </p:nvSpPr>
        <p:spPr>
          <a:xfrm>
            <a:off x="7627485" y="22295049"/>
            <a:ext cx="4206240" cy="1446550"/>
          </a:xfrm>
          <a:prstGeom prst="rect">
            <a:avLst/>
          </a:prstGeom>
          <a:solidFill>
            <a:schemeClr val="accent6">
              <a:lumMod val="40000"/>
              <a:lumOff val="60000"/>
            </a:schemeClr>
          </a:solidFill>
          <a:ln>
            <a:solidFill>
              <a:schemeClr val="tx1"/>
            </a:solidFill>
          </a:ln>
        </p:spPr>
        <p:txBody>
          <a:bodyPr wrap="square" rtlCol="0" anchor="ctr">
            <a:spAutoFit/>
          </a:bodyPr>
          <a:lstStyle/>
          <a:p>
            <a:pPr algn="ctr"/>
            <a:r>
              <a:rPr lang="en-US" sz="3200" u="sng" dirty="0"/>
              <a:t>Compare Utilities</a:t>
            </a:r>
          </a:p>
          <a:p>
            <a:pPr algn="ctr"/>
            <a:r>
              <a:rPr lang="en-US" sz="2800" dirty="0"/>
              <a:t>Click to see Western NC Utility Scorecard</a:t>
            </a:r>
          </a:p>
        </p:txBody>
      </p:sp>
      <p:sp>
        <p:nvSpPr>
          <p:cNvPr id="11" name="TextBox 10">
            <a:extLst>
              <a:ext uri="{FF2B5EF4-FFF2-40B4-BE49-F238E27FC236}">
                <a16:creationId xmlns:a16="http://schemas.microsoft.com/office/drawing/2014/main" id="{08603DBF-11F5-4D96-9FA2-108D8385C7AE}"/>
              </a:ext>
            </a:extLst>
          </p:cNvPr>
          <p:cNvSpPr txBox="1"/>
          <p:nvPr/>
        </p:nvSpPr>
        <p:spPr>
          <a:xfrm>
            <a:off x="723900" y="12861687"/>
            <a:ext cx="5994044" cy="369332"/>
          </a:xfrm>
          <a:prstGeom prst="rect">
            <a:avLst/>
          </a:prstGeom>
          <a:noFill/>
          <a:ln>
            <a:solidFill>
              <a:schemeClr val="tx1"/>
            </a:solidFill>
          </a:ln>
        </p:spPr>
        <p:txBody>
          <a:bodyPr wrap="square" rtlCol="0">
            <a:spAutoFit/>
          </a:bodyPr>
          <a:lstStyle/>
          <a:p>
            <a:r>
              <a:rPr lang="en-US" dirty="0"/>
              <a:t>Table of energy contractors</a:t>
            </a:r>
          </a:p>
        </p:txBody>
      </p:sp>
      <p:sp>
        <p:nvSpPr>
          <p:cNvPr id="7" name="TextBox 6">
            <a:extLst>
              <a:ext uri="{FF2B5EF4-FFF2-40B4-BE49-F238E27FC236}">
                <a16:creationId xmlns:a16="http://schemas.microsoft.com/office/drawing/2014/main" id="{F3855372-E96D-4F02-B271-93EAB9C821A9}"/>
              </a:ext>
            </a:extLst>
          </p:cNvPr>
          <p:cNvSpPr txBox="1"/>
          <p:nvPr/>
        </p:nvSpPr>
        <p:spPr>
          <a:xfrm>
            <a:off x="517486" y="5651775"/>
            <a:ext cx="6200458" cy="923330"/>
          </a:xfrm>
          <a:prstGeom prst="rect">
            <a:avLst/>
          </a:prstGeom>
          <a:noFill/>
        </p:spPr>
        <p:txBody>
          <a:bodyPr wrap="square" rtlCol="0">
            <a:spAutoFit/>
          </a:bodyPr>
          <a:lstStyle/>
          <a:p>
            <a:pPr marL="285750" indent="-285750">
              <a:buFont typeface="Wingdings" panose="05000000000000000000" pitchFamily="2" charset="2"/>
              <a:buChar char="Ø"/>
            </a:pPr>
            <a:r>
              <a:rPr lang="en-US" b="1" dirty="0"/>
              <a:t>Improving Your Home:</a:t>
            </a:r>
            <a:r>
              <a:rPr lang="en-US" dirty="0"/>
              <a:t> Use the map </a:t>
            </a:r>
            <a:r>
              <a:rPr lang="en-US" dirty="0">
                <a:hlinkClick r:id="rId5"/>
              </a:rPr>
              <a:t>and the listing below</a:t>
            </a:r>
            <a:r>
              <a:rPr lang="en-US" dirty="0"/>
              <a:t> to find efficiency experts, training centers and organizations that can help you make your home more energy efficient.</a:t>
            </a:r>
          </a:p>
        </p:txBody>
      </p:sp>
      <p:graphicFrame>
        <p:nvGraphicFramePr>
          <p:cNvPr id="21" name="Table 20">
            <a:extLst>
              <a:ext uri="{FF2B5EF4-FFF2-40B4-BE49-F238E27FC236}">
                <a16:creationId xmlns:a16="http://schemas.microsoft.com/office/drawing/2014/main" id="{5A76BCBA-470D-4F85-B598-D656B3DE9519}"/>
              </a:ext>
            </a:extLst>
          </p:cNvPr>
          <p:cNvGraphicFramePr>
            <a:graphicFrameLocks noGrp="1"/>
          </p:cNvGraphicFramePr>
          <p:nvPr>
            <p:extLst>
              <p:ext uri="{D42A27DB-BD31-4B8C-83A1-F6EECF244321}">
                <p14:modId xmlns:p14="http://schemas.microsoft.com/office/powerpoint/2010/main" val="900527209"/>
              </p:ext>
            </p:extLst>
          </p:nvPr>
        </p:nvGraphicFramePr>
        <p:xfrm>
          <a:off x="7596678" y="16871473"/>
          <a:ext cx="3999519" cy="3749040"/>
        </p:xfrm>
        <a:graphic>
          <a:graphicData uri="http://schemas.openxmlformats.org/drawingml/2006/table">
            <a:tbl>
              <a:tblPr firstRow="1" bandRow="1">
                <a:tableStyleId>{5C22544A-7EE6-4342-B048-85BDC9FD1C3A}</a:tableStyleId>
              </a:tblPr>
              <a:tblGrid>
                <a:gridCol w="1333173">
                  <a:extLst>
                    <a:ext uri="{9D8B030D-6E8A-4147-A177-3AD203B41FA5}">
                      <a16:colId xmlns:a16="http://schemas.microsoft.com/office/drawing/2014/main" val="14337071"/>
                    </a:ext>
                  </a:extLst>
                </a:gridCol>
                <a:gridCol w="1333173">
                  <a:extLst>
                    <a:ext uri="{9D8B030D-6E8A-4147-A177-3AD203B41FA5}">
                      <a16:colId xmlns:a16="http://schemas.microsoft.com/office/drawing/2014/main" val="3241804269"/>
                    </a:ext>
                  </a:extLst>
                </a:gridCol>
                <a:gridCol w="1333173">
                  <a:extLst>
                    <a:ext uri="{9D8B030D-6E8A-4147-A177-3AD203B41FA5}">
                      <a16:colId xmlns:a16="http://schemas.microsoft.com/office/drawing/2014/main" val="839193620"/>
                    </a:ext>
                  </a:extLst>
                </a:gridCol>
              </a:tblGrid>
              <a:tr h="433897">
                <a:tc>
                  <a:txBody>
                    <a:bodyPr/>
                    <a:lstStyle/>
                    <a:p>
                      <a:endParaRPr lang="en-US" sz="1600" dirty="0"/>
                    </a:p>
                  </a:txBody>
                  <a:tcPr/>
                </a:tc>
                <a:tc>
                  <a:txBody>
                    <a:bodyPr/>
                    <a:lstStyle/>
                    <a:p>
                      <a:r>
                        <a:rPr lang="en-US" sz="1600" dirty="0"/>
                        <a:t>*Your utility*</a:t>
                      </a:r>
                    </a:p>
                  </a:txBody>
                  <a:tcPr/>
                </a:tc>
                <a:tc>
                  <a:txBody>
                    <a:bodyPr/>
                    <a:lstStyle/>
                    <a:p>
                      <a:r>
                        <a:rPr lang="en-US" sz="1600" dirty="0"/>
                        <a:t>*State* Average</a:t>
                      </a:r>
                    </a:p>
                  </a:txBody>
                  <a:tcPr/>
                </a:tc>
                <a:extLst>
                  <a:ext uri="{0D108BD9-81ED-4DB2-BD59-A6C34878D82A}">
                    <a16:rowId xmlns:a16="http://schemas.microsoft.com/office/drawing/2014/main" val="377525790"/>
                  </a:ext>
                </a:extLst>
              </a:tr>
              <a:tr h="541195">
                <a:tc>
                  <a:txBody>
                    <a:bodyPr/>
                    <a:lstStyle/>
                    <a:p>
                      <a:r>
                        <a:rPr lang="en-US" sz="1600" dirty="0"/>
                        <a:t>Average Household Demand (kWh/year)</a:t>
                      </a:r>
                    </a:p>
                  </a:txBody>
                  <a:tcPr/>
                </a:tc>
                <a:tc>
                  <a:txBody>
                    <a:bodyPr/>
                    <a:lstStyle/>
                    <a:p>
                      <a:r>
                        <a:rPr lang="en-US" dirty="0"/>
                        <a:t>10,506</a:t>
                      </a:r>
                    </a:p>
                  </a:txBody>
                  <a:tcPr/>
                </a:tc>
                <a:tc>
                  <a:txBody>
                    <a:bodyPr/>
                    <a:lstStyle/>
                    <a:p>
                      <a:endParaRPr lang="en-US" dirty="0"/>
                    </a:p>
                  </a:txBody>
                  <a:tcPr/>
                </a:tc>
                <a:extLst>
                  <a:ext uri="{0D108BD9-81ED-4DB2-BD59-A6C34878D82A}">
                    <a16:rowId xmlns:a16="http://schemas.microsoft.com/office/drawing/2014/main" val="860206910"/>
                  </a:ext>
                </a:extLst>
              </a:tr>
              <a:tr h="541195">
                <a:tc>
                  <a:txBody>
                    <a:bodyPr/>
                    <a:lstStyle/>
                    <a:p>
                      <a:r>
                        <a:rPr lang="en-US" sz="1800" dirty="0"/>
                        <a:t>Average fixed charge ($) / Rate (c/kWh)</a:t>
                      </a:r>
                    </a:p>
                  </a:txBody>
                  <a:tcPr/>
                </a:tc>
                <a:tc>
                  <a:txBody>
                    <a:bodyPr/>
                    <a:lstStyle/>
                    <a:p>
                      <a:r>
                        <a:rPr lang="en-US" dirty="0"/>
                        <a:t>$24.17/ 10.1</a:t>
                      </a:r>
                    </a:p>
                  </a:txBody>
                  <a:tcPr/>
                </a:tc>
                <a:tc>
                  <a:txBody>
                    <a:bodyPr/>
                    <a:lstStyle/>
                    <a:p>
                      <a:endParaRPr lang="en-US" dirty="0"/>
                    </a:p>
                  </a:txBody>
                  <a:tcPr/>
                </a:tc>
                <a:extLst>
                  <a:ext uri="{0D108BD9-81ED-4DB2-BD59-A6C34878D82A}">
                    <a16:rowId xmlns:a16="http://schemas.microsoft.com/office/drawing/2014/main" val="2822992475"/>
                  </a:ext>
                </a:extLst>
              </a:tr>
              <a:tr h="541195">
                <a:tc>
                  <a:txBody>
                    <a:bodyPr/>
                    <a:lstStyle/>
                    <a:p>
                      <a:r>
                        <a:rPr lang="en-US" sz="1800" dirty="0"/>
                        <a:t>Annual Electricity Bill</a:t>
                      </a:r>
                    </a:p>
                  </a:txBody>
                  <a:tcPr/>
                </a:tc>
                <a:tc>
                  <a:txBody>
                    <a:bodyPr/>
                    <a:lstStyle/>
                    <a:p>
                      <a:r>
                        <a:rPr lang="en-US" dirty="0"/>
                        <a:t>$1,170</a:t>
                      </a:r>
                    </a:p>
                  </a:txBody>
                  <a:tcPr/>
                </a:tc>
                <a:tc>
                  <a:txBody>
                    <a:bodyPr/>
                    <a:lstStyle/>
                    <a:p>
                      <a:endParaRPr lang="en-US" dirty="0"/>
                    </a:p>
                  </a:txBody>
                  <a:tcPr/>
                </a:tc>
                <a:extLst>
                  <a:ext uri="{0D108BD9-81ED-4DB2-BD59-A6C34878D82A}">
                    <a16:rowId xmlns:a16="http://schemas.microsoft.com/office/drawing/2014/main" val="2550463153"/>
                  </a:ext>
                </a:extLst>
              </a:tr>
            </a:tbl>
          </a:graphicData>
        </a:graphic>
      </p:graphicFrame>
      <p:sp>
        <p:nvSpPr>
          <p:cNvPr id="23" name="Rectangle 22">
            <a:extLst>
              <a:ext uri="{FF2B5EF4-FFF2-40B4-BE49-F238E27FC236}">
                <a16:creationId xmlns:a16="http://schemas.microsoft.com/office/drawing/2014/main" id="{84A4E023-2A2B-453D-AE4D-0736906672AB}"/>
              </a:ext>
            </a:extLst>
          </p:cNvPr>
          <p:cNvSpPr/>
          <p:nvPr/>
        </p:nvSpPr>
        <p:spPr>
          <a:xfrm>
            <a:off x="0" y="2286000"/>
            <a:ext cx="12192000" cy="1095374"/>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The Energy Savings for Appalachia campaign envisions a future in which rural electric cooperatives are investing in local economies and community health with energy efficiency, renewable energy and other initiatives that are accessible to all residents. </a:t>
            </a:r>
          </a:p>
        </p:txBody>
      </p:sp>
      <p:pic>
        <p:nvPicPr>
          <p:cNvPr id="25" name="Picture 24">
            <a:extLst>
              <a:ext uri="{FF2B5EF4-FFF2-40B4-BE49-F238E27FC236}">
                <a16:creationId xmlns:a16="http://schemas.microsoft.com/office/drawing/2014/main" id="{80509F61-FAA1-40B4-A273-5CCE9AF56E6B}"/>
              </a:ext>
            </a:extLst>
          </p:cNvPr>
          <p:cNvPicPr>
            <a:picLocks noChangeAspect="1"/>
          </p:cNvPicPr>
          <p:nvPr/>
        </p:nvPicPr>
        <p:blipFill>
          <a:blip r:embed="rId6"/>
          <a:stretch>
            <a:fillRect/>
          </a:stretch>
        </p:blipFill>
        <p:spPr>
          <a:xfrm>
            <a:off x="397192" y="243840"/>
            <a:ext cx="9020175" cy="914400"/>
          </a:xfrm>
          <a:prstGeom prst="rect">
            <a:avLst/>
          </a:prstGeom>
        </p:spPr>
      </p:pic>
      <p:pic>
        <p:nvPicPr>
          <p:cNvPr id="26" name="Picture 25">
            <a:extLst>
              <a:ext uri="{FF2B5EF4-FFF2-40B4-BE49-F238E27FC236}">
                <a16:creationId xmlns:a16="http://schemas.microsoft.com/office/drawing/2014/main" id="{E790281F-2BEC-452D-9796-33AE1F27F346}"/>
              </a:ext>
            </a:extLst>
          </p:cNvPr>
          <p:cNvPicPr>
            <a:picLocks noChangeAspect="1"/>
          </p:cNvPicPr>
          <p:nvPr/>
        </p:nvPicPr>
        <p:blipFill>
          <a:blip r:embed="rId7"/>
          <a:stretch>
            <a:fillRect/>
          </a:stretch>
        </p:blipFill>
        <p:spPr>
          <a:xfrm>
            <a:off x="2362200" y="1141412"/>
            <a:ext cx="7467600" cy="1095375"/>
          </a:xfrm>
          <a:prstGeom prst="rect">
            <a:avLst/>
          </a:prstGeom>
        </p:spPr>
      </p:pic>
      <p:sp>
        <p:nvSpPr>
          <p:cNvPr id="27" name="Rectangle 26">
            <a:extLst>
              <a:ext uri="{FF2B5EF4-FFF2-40B4-BE49-F238E27FC236}">
                <a16:creationId xmlns:a16="http://schemas.microsoft.com/office/drawing/2014/main" id="{42521954-8071-4B4B-8DDE-37EC7451194F}"/>
              </a:ext>
            </a:extLst>
          </p:cNvPr>
          <p:cNvSpPr/>
          <p:nvPr/>
        </p:nvSpPr>
        <p:spPr>
          <a:xfrm>
            <a:off x="6757549" y="700110"/>
            <a:ext cx="3396100" cy="461665"/>
          </a:xfrm>
          <a:prstGeom prst="rect">
            <a:avLst/>
          </a:prstGeom>
          <a:noFill/>
          <a:ln>
            <a:solidFill>
              <a:schemeClr val="tx1"/>
            </a:solidFill>
          </a:ln>
        </p:spPr>
        <p:txBody>
          <a:bodyPr wrap="squar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Appalachian Voice’s Blog</a:t>
            </a:r>
          </a:p>
        </p:txBody>
      </p:sp>
    </p:spTree>
    <p:extLst>
      <p:ext uri="{BB962C8B-B14F-4D97-AF65-F5344CB8AC3E}">
        <p14:creationId xmlns:p14="http://schemas.microsoft.com/office/powerpoint/2010/main" val="37151532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5176</TotalTime>
  <Words>1560</Words>
  <Application>Microsoft Office PowerPoint</Application>
  <PresentationFormat>Custom</PresentationFormat>
  <Paragraphs>233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Lewis</dc:creator>
  <cp:lastModifiedBy>George Lewis</cp:lastModifiedBy>
  <cp:revision>40</cp:revision>
  <dcterms:created xsi:type="dcterms:W3CDTF">2018-01-31T17:15:29Z</dcterms:created>
  <dcterms:modified xsi:type="dcterms:W3CDTF">2018-02-20T17:09:19Z</dcterms:modified>
</cp:coreProperties>
</file>