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75" r:id="rId2"/>
    <p:sldId id="291" r:id="rId3"/>
    <p:sldId id="280" r:id="rId4"/>
    <p:sldId id="279" r:id="rId5"/>
    <p:sldId id="281" r:id="rId6"/>
    <p:sldId id="277" r:id="rId7"/>
    <p:sldId id="292" r:id="rId8"/>
    <p:sldId id="278" r:id="rId9"/>
    <p:sldId id="293" r:id="rId10"/>
    <p:sldId id="288" r:id="rId11"/>
    <p:sldId id="289" r:id="rId12"/>
    <p:sldId id="290" r:id="rId13"/>
    <p:sldId id="283" r:id="rId14"/>
    <p:sldId id="282" r:id="rId15"/>
    <p:sldId id="294" r:id="rId16"/>
    <p:sldId id="285" r:id="rId17"/>
    <p:sldId id="286" r:id="rId18"/>
    <p:sldId id="284" r:id="rId19"/>
    <p:sldId id="287" r:id="rId20"/>
    <p:sldId id="295" r:id="rId21"/>
    <p:sldId id="298" r:id="rId22"/>
    <p:sldId id="297" r:id="rId23"/>
    <p:sldId id="273" r:id="rId24"/>
    <p:sldId id="276" r:id="rId2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10" autoAdjust="0"/>
    <p:restoredTop sz="94660"/>
  </p:normalViewPr>
  <p:slideViewPr>
    <p:cSldViewPr>
      <p:cViewPr varScale="1">
        <p:scale>
          <a:sx n="122" d="100"/>
          <a:sy n="12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52249814-8AA5-43DD-A65A-8BDD4A5A4AB3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5"/>
            <a:ext cx="3027137" cy="463571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8B910CD4-3172-4E7E-A906-4F7E21A88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06E71287-3589-4C24-822A-C3FEEEF3E29C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973A9EA1-378E-4BA4-B953-07790E63B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9EA1-378E-4BA4-B953-07790E63BF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DA0A9-C2E7-4CF3-8AF4-26962CFA5D52}" type="slidenum">
              <a:rPr lang="en-US"/>
              <a:pPr/>
              <a:t>2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Cover</a:t>
            </a:r>
            <a:r>
              <a:rPr lang="en-US" baseline="0" dirty="0" smtClean="0"/>
              <a:t> – 2 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9EA1-378E-4BA4-B953-07790E63BF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9EA1-378E-4BA4-B953-07790E63BF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DA0A9-C2E7-4CF3-8AF4-26962CFA5D52}" type="slidenum">
              <a:rPr lang="en-US"/>
              <a:pPr/>
              <a:t>7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DA0A9-C2E7-4CF3-8AF4-26962CFA5D52}" type="slidenum">
              <a:rPr lang="en-US"/>
              <a:pPr/>
              <a:t>15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9EA1-378E-4BA4-B953-07790E63BF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DA0A9-C2E7-4CF3-8AF4-26962CFA5D52}" type="slidenum">
              <a:rPr lang="en-US"/>
              <a:pPr/>
              <a:t>24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00A-2E87-458D-923B-9A4D048D4837}" type="datetime1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2FA0-8476-4705-B54D-42E0F0B90D5F}" type="datetime1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5C6C-2605-47E3-95E5-7895ED87DB52}" type="datetime1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D7B0-D0D6-45D6-AEB5-8AA529A7B260}" type="datetime1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F243-EB39-42BE-A774-07DFC6FC43CF}" type="datetime1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61FA-BC21-4A5D-9BE4-DD9114CAFFC5}" type="datetime1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1C4E-511E-4636-A301-4175B2070F09}" type="datetime1">
              <a:rPr lang="en-US" smtClean="0"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735B-5FCD-4D71-8D6F-2CA362B3CAC6}" type="datetime1">
              <a:rPr lang="en-US" smtClean="0"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F983-35B2-42B3-A784-C3F1212940DE}" type="datetime1">
              <a:rPr lang="en-US" smtClean="0"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AD07-B71F-474C-9EC6-1FA0C221F4B6}" type="datetime1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BCF1-D52D-4D4C-875B-F838E1D7225A}" type="datetime1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DC5F-3C3D-4524-AC1D-CE004732ED96}" type="datetime1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0004-048C-4447-BA6E-FC65F45F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Desktop/1804-INDUS-1983MarshallClosed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Desktop/1812-INDUS-2008MarshallClosed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Desktop/1809-INDUS-Marshall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Desktop/3612-INDUS-2008Allen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8006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Division of Waste Management</a:t>
            </a:r>
          </a:p>
          <a:p>
            <a:r>
              <a:rPr lang="en-US" sz="2400" b="1" dirty="0" smtClean="0"/>
              <a:t>Solid Waste Section</a:t>
            </a:r>
          </a:p>
          <a:p>
            <a:r>
              <a:rPr lang="en-US" sz="2400" b="1" dirty="0" smtClean="0"/>
              <a:t>January 12, 2012</a:t>
            </a:r>
          </a:p>
          <a:p>
            <a:pPr algn="r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Coal Combustion Residuals Regulatory Framework Implemented by the Division of Waste Management</a:t>
            </a:r>
            <a:endParaRPr lang="en-US" sz="3200" b="1" dirty="0" smtClean="0"/>
          </a:p>
        </p:txBody>
      </p:sp>
      <p:pic>
        <p:nvPicPr>
          <p:cNvPr id="9" name="Picture 8" descr="DENRlogo_vectorBlu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148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Regs</a:t>
            </a:r>
            <a:r>
              <a:rPr lang="en-US" dirty="0" smtClean="0"/>
              <a:t> require buffers: 25 ft to property line, </a:t>
            </a:r>
          </a:p>
          <a:p>
            <a:r>
              <a:rPr lang="en-US" dirty="0" smtClean="0"/>
              <a:t>2 feet to groundwater, </a:t>
            </a:r>
          </a:p>
          <a:p>
            <a:r>
              <a:rPr lang="en-US" dirty="0" smtClean="0"/>
              <a:t>50 feet to streams and wetlands, </a:t>
            </a:r>
          </a:p>
          <a:p>
            <a:r>
              <a:rPr lang="en-US" dirty="0" smtClean="0"/>
              <a:t>25 feet to bedrock outcrop,</a:t>
            </a:r>
          </a:p>
          <a:p>
            <a:r>
              <a:rPr lang="en-US" dirty="0" smtClean="0"/>
              <a:t>100 ft to wells, springs, drinking water</a:t>
            </a:r>
          </a:p>
          <a:p>
            <a:r>
              <a:rPr lang="en-US" dirty="0" smtClean="0"/>
              <a:t>Closure requirements 12 inch compacted soil + 6 inch soil capable of plant growth.</a:t>
            </a:r>
          </a:p>
          <a:p>
            <a:r>
              <a:rPr lang="en-US" dirty="0" smtClean="0"/>
              <a:t>Dust control</a:t>
            </a:r>
          </a:p>
          <a:p>
            <a:r>
              <a:rPr lang="en-US" dirty="0" smtClean="0"/>
              <a:t>Side slopes of 3H:1V </a:t>
            </a:r>
          </a:p>
          <a:p>
            <a:r>
              <a:rPr lang="en-US" dirty="0" smtClean="0"/>
              <a:t>Beneficial end use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Federal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Hazardous and Solid Waste Management System; Identification and Listing of Special Wastes; Disposal of Coal Combustion Residuals From Electric Utilities; Proposed Rule </a:t>
            </a:r>
            <a:r>
              <a:rPr lang="en-US" dirty="0" smtClean="0"/>
              <a:t>Proposed Rule: June 2010 concerning proposed subtitle D (solid waste) or Subtitle C (</a:t>
            </a:r>
            <a:r>
              <a:rPr lang="en-US" dirty="0" err="1" smtClean="0"/>
              <a:t>haz</a:t>
            </a:r>
            <a:r>
              <a:rPr lang="en-US" dirty="0" smtClean="0"/>
              <a:t> waste) regulations. </a:t>
            </a:r>
          </a:p>
          <a:p>
            <a:r>
              <a:rPr lang="en-US" dirty="0" smtClean="0"/>
              <a:t>Comments were sent Nov 2010 (proposed rule) </a:t>
            </a:r>
          </a:p>
          <a:p>
            <a:r>
              <a:rPr lang="en-US" dirty="0" smtClean="0"/>
              <a:t>Nov 2011 comments were sent concerning comments from public meetings and documentation within docket.  </a:t>
            </a:r>
          </a:p>
          <a:p>
            <a:r>
              <a:rPr lang="en-US" dirty="0" smtClean="0"/>
              <a:t>No timetable of final rule.</a:t>
            </a:r>
          </a:p>
          <a:p>
            <a:r>
              <a:rPr lang="en-US" dirty="0" smtClean="0"/>
              <a:t>Effluent Guidelines for Steam Electric Plants. draft due out July 2012, final 2014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HARMSWAY_FIN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70683">
            <a:off x="2461871" y="337218"/>
            <a:ext cx="3311152" cy="4866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OutofControl-MountingDamagesFromCoalAshWasteS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7070"/>
            <a:ext cx="3505200" cy="4835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StateofFail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3327" y="1447800"/>
            <a:ext cx="3650673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received regarding CCR landfills and structural 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Groundwater </a:t>
            </a:r>
            <a:r>
              <a:rPr lang="en-US" dirty="0" err="1" smtClean="0"/>
              <a:t>exceedances</a:t>
            </a:r>
            <a:r>
              <a:rPr lang="en-US" dirty="0" smtClean="0"/>
              <a:t> of 2L standards at all landfills except for Halifax, primarily Fe, Bo, Se – assessment underway.  </a:t>
            </a:r>
          </a:p>
          <a:p>
            <a:r>
              <a:rPr lang="en-US" dirty="0" smtClean="0"/>
              <a:t>Structural fill (Fountain Industrial) was used to park FEMA trailers after Hurricane Floyd.  Ash was exposed.  HHS responded to complaint and closed case after soil sampling revealed no risk. </a:t>
            </a:r>
          </a:p>
          <a:p>
            <a:r>
              <a:rPr lang="en-US" dirty="0" smtClean="0"/>
              <a:t>Groundwater </a:t>
            </a:r>
            <a:r>
              <a:rPr lang="en-US" dirty="0" err="1" smtClean="0"/>
              <a:t>exceedances</a:t>
            </a:r>
            <a:r>
              <a:rPr lang="en-US" dirty="0" smtClean="0"/>
              <a:t> (Swift Creek) at the only structural fill with wells.  Wells were installed after compliance action – construction plans were not followed and ash was placed close/possibly in wetlands.  Elevated levels of metals continue.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received regarding CCR landfills and structural fills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Compliance issues (2) current at structural fills include </a:t>
            </a:r>
          </a:p>
          <a:p>
            <a:pPr lvl="1"/>
            <a:r>
              <a:rPr lang="en-US" dirty="0" smtClean="0"/>
              <a:t>severe erosion at site  </a:t>
            </a:r>
          </a:p>
          <a:p>
            <a:pPr lvl="1"/>
            <a:r>
              <a:rPr lang="en-US" dirty="0" smtClean="0"/>
              <a:t>end use was “building site” but building never constructed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B (Elle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8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For additional information contact:</a:t>
            </a:r>
          </a:p>
          <a:p>
            <a:r>
              <a:rPr lang="en-US" dirty="0" smtClean="0"/>
              <a:t>Ellen Lorscheider		</a:t>
            </a:r>
          </a:p>
          <a:p>
            <a:r>
              <a:rPr lang="en-US" dirty="0" smtClean="0"/>
              <a:t>Solid Waste Section</a:t>
            </a:r>
          </a:p>
          <a:p>
            <a:r>
              <a:rPr lang="en-US" dirty="0" smtClean="0"/>
              <a:t>Division of Waste Management</a:t>
            </a:r>
          </a:p>
          <a:p>
            <a:r>
              <a:rPr lang="en-US" dirty="0" smtClean="0"/>
              <a:t>919-707-8245</a:t>
            </a:r>
          </a:p>
          <a:p>
            <a:r>
              <a:rPr lang="en-US" dirty="0" smtClean="0"/>
              <a:t>Ellen.Lorscheider@ncdenr.gov</a:t>
            </a:r>
          </a:p>
          <a:p>
            <a:r>
              <a:rPr lang="en-US" dirty="0" smtClean="0"/>
              <a:t>www.wastenotnc.org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228600"/>
          <a:ext cx="8839199" cy="6830501"/>
        </p:xfrm>
        <a:graphic>
          <a:graphicData uri="http://schemas.openxmlformats.org/presentationml/2006/ole">
            <p:oleObj spid="_x0000_s3074" name="Acrobat Document" r:id="rId3" imgW="7603200" imgH="5875200" progId="AcroExch.Document.7">
              <p:link updateAutomatic="1"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Duke Marshall – Dry Ash, #1804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" y="1"/>
          <a:ext cx="9067799" cy="6903136"/>
        </p:xfrm>
        <a:graphic>
          <a:graphicData uri="http://schemas.openxmlformats.org/presentationml/2006/ole">
            <p:oleObj spid="_x0000_s4098" name="Acrobat Document" r:id="rId3" imgW="7603200" imgH="5875200" progId="AcroExch.Document.7">
              <p:link updateAutomatic="1"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Duke Marshall – Industrial LF#1, #1812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104015"/>
          <a:ext cx="8991599" cy="6948268"/>
        </p:xfrm>
        <a:graphic>
          <a:graphicData uri="http://schemas.openxmlformats.org/presentationml/2006/ole">
            <p:oleObj spid="_x0000_s2050" name="Acrobat Document" r:id="rId3" imgW="7603200" imgH="5875200" progId="AcroExch.Document.7">
              <p:link updateAutomatic="1"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Duke Marshall – FGD, #1809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-104017"/>
          <a:ext cx="9143999" cy="7066036"/>
        </p:xfrm>
        <a:graphic>
          <a:graphicData uri="http://schemas.openxmlformats.org/presentationml/2006/ole">
            <p:oleObj spid="_x0000_s5122" name="Acrobat Document" r:id="rId3" imgW="7603200" imgH="5875200" progId="AcroExch.Document.7">
              <p:link updateAutomatic="1"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Duke Allen – Retired Ash Basin LF, #3612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B (Elle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176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Marshall - closed ash, open ash, open FGD</a:t>
            </a:r>
          </a:p>
          <a:p>
            <a:r>
              <a:rPr lang="en-US" dirty="0" err="1" smtClean="0"/>
              <a:t>Belews</a:t>
            </a:r>
            <a:r>
              <a:rPr lang="en-US" dirty="0" smtClean="0"/>
              <a:t> – closed ash, open ash, open FGD</a:t>
            </a:r>
          </a:p>
          <a:p>
            <a:r>
              <a:rPr lang="en-US" dirty="0" smtClean="0"/>
              <a:t>Cliffside – open CCR</a:t>
            </a:r>
          </a:p>
          <a:p>
            <a:r>
              <a:rPr lang="en-US" dirty="0" smtClean="0"/>
              <a:t>Allen – open CCR</a:t>
            </a:r>
          </a:p>
          <a:p>
            <a:r>
              <a:rPr lang="en-US" dirty="0" smtClean="0"/>
              <a:t>Progress – open ash</a:t>
            </a:r>
          </a:p>
          <a:p>
            <a:r>
              <a:rPr lang="en-US" dirty="0" smtClean="0"/>
              <a:t>Halifax – open 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860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Duke Cliffside – CCP LF, #8106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6262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Duke </a:t>
            </a:r>
            <a:r>
              <a:rPr lang="en-US" dirty="0" err="1" smtClean="0"/>
              <a:t>Belews</a:t>
            </a:r>
            <a:r>
              <a:rPr lang="en-US" dirty="0" smtClean="0"/>
              <a:t> Creek – Craig Rd, #8504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68" y="990599"/>
            <a:ext cx="8769332" cy="568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Duke </a:t>
            </a:r>
            <a:r>
              <a:rPr lang="en-US" dirty="0" err="1" smtClean="0"/>
              <a:t>Belews</a:t>
            </a:r>
            <a:r>
              <a:rPr lang="en-US" dirty="0" smtClean="0"/>
              <a:t> Creek – FGD LF, #8505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71499"/>
            <a:ext cx="8382000" cy="6286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0270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Progress Energy – Roxboro Steam Station</a:t>
            </a:r>
          </a:p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Roxboro, NC – Person County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Progress Energy Roxboro - #7302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B (Elle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8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For additional information contact:</a:t>
            </a:r>
          </a:p>
          <a:p>
            <a:r>
              <a:rPr lang="en-US" dirty="0" smtClean="0"/>
              <a:t>Ellen Lorscheider		</a:t>
            </a:r>
          </a:p>
          <a:p>
            <a:r>
              <a:rPr lang="en-US" dirty="0" smtClean="0"/>
              <a:t>Solid Waste Section</a:t>
            </a:r>
          </a:p>
          <a:p>
            <a:r>
              <a:rPr lang="en-US" dirty="0" smtClean="0"/>
              <a:t>Division of Waste Management</a:t>
            </a:r>
          </a:p>
          <a:p>
            <a:r>
              <a:rPr lang="en-US" dirty="0" smtClean="0"/>
              <a:t>919-707-8245</a:t>
            </a:r>
          </a:p>
          <a:p>
            <a:r>
              <a:rPr lang="en-US" dirty="0" smtClean="0"/>
              <a:t>Ellen.Lorscheider@ncdenr.gov</a:t>
            </a:r>
          </a:p>
          <a:p>
            <a:r>
              <a:rPr lang="en-US" dirty="0" smtClean="0"/>
              <a:t>www.wastenotnc.org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6962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Laws/Regulations for CCR Landfills 1982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itchFamily="34" charset="0"/>
              <a:buChar char="•"/>
            </a:pPr>
            <a:endParaRPr lang="en-US" sz="4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5 year permit</a:t>
            </a:r>
          </a:p>
          <a:p>
            <a:pPr algn="l">
              <a:buFont typeface="Arial" pitchFamily="34" charset="0"/>
              <a:buChar char="•"/>
            </a:pPr>
            <a:r>
              <a:rPr lang="en-US" sz="7000" dirty="0">
                <a:solidFill>
                  <a:schemeClr val="tx1"/>
                </a:solidFill>
              </a:rPr>
              <a:t>Controlled access from </a:t>
            </a:r>
            <a:r>
              <a:rPr lang="en-US" sz="7000" dirty="0" smtClean="0">
                <a:solidFill>
                  <a:schemeClr val="tx1"/>
                </a:solidFill>
              </a:rPr>
              <a:t>public</a:t>
            </a:r>
          </a:p>
          <a:p>
            <a:pPr algn="l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Shall </a:t>
            </a:r>
            <a:r>
              <a:rPr lang="en-US" sz="7000" dirty="0">
                <a:solidFill>
                  <a:schemeClr val="tx1"/>
                </a:solidFill>
              </a:rPr>
              <a:t>not: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Destruct habitat of/or endangered and threatened species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restrict 100 year flood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discharge pollutants into surface water in violation of NPDES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cause violation of CWA 404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cause non-point pollution which violates assigned water quality standards</a:t>
            </a:r>
          </a:p>
          <a:p>
            <a:pPr algn="l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Buffers: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Waste 4- feet above groundwater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50 feet to property line, streams, rivers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500 feet to dwellings and wells</a:t>
            </a:r>
          </a:p>
          <a:p>
            <a:pPr algn="l">
              <a:buFont typeface="Arial" pitchFamily="34" charset="0"/>
              <a:buChar char="•"/>
            </a:pPr>
            <a:r>
              <a:rPr lang="en-US" sz="7000" dirty="0" smtClean="0">
                <a:solidFill>
                  <a:schemeClr val="tx1"/>
                </a:solidFill>
              </a:rPr>
              <a:t>Semi-Annual Monitoring: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Groundwater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</a:rPr>
              <a:t>Surface water</a:t>
            </a:r>
            <a:endParaRPr lang="en-US" sz="7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6962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Laws/Regulations for CCR Landfills</a:t>
            </a:r>
            <a:r>
              <a:rPr lang="en-US" sz="1600" dirty="0" smtClean="0"/>
              <a:t> updated 1995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010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ensures 2L standards are not exceeded at the compliance boundary using modeling of hydrogeology, climate and waste OR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Specified design: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 Cover	</a:t>
            </a:r>
            <a:r>
              <a:rPr lang="en-US" dirty="0" smtClean="0"/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Hazardous Materials" pitchFamily="2" charset="0"/>
              </a:rPr>
              <a:t>xpoir;joitr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(waste) </a:t>
            </a:r>
            <a:r>
              <a:rPr lang="en-US" dirty="0" smtClean="0"/>
              <a:t>		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Enviro Hazard Analysis" pitchFamily="2" charset="0"/>
              </a:rPr>
              <a:t>qnmnnnmqqnn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Leachate</a:t>
            </a:r>
            <a:r>
              <a:rPr lang="en-US" dirty="0" smtClean="0">
                <a:solidFill>
                  <a:schemeClr val="tx1"/>
                </a:solidFill>
              </a:rPr>
              <a:t> collection</a:t>
            </a:r>
            <a:r>
              <a:rPr lang="en-US" dirty="0" smtClean="0"/>
              <a:t>	</a:t>
            </a:r>
            <a:r>
              <a:rPr lang="en-US" dirty="0" err="1" smtClean="0"/>
              <a:t>xxxxxxxxxxxxxxxxxxxxxxxxxx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Flexible membrane</a:t>
            </a:r>
            <a:r>
              <a:rPr lang="en-US" dirty="0" smtClean="0"/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ft of clay</a:t>
            </a:r>
            <a:r>
              <a:rPr lang="en-US" dirty="0" smtClean="0"/>
              <a:t>		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=================================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5715000"/>
            <a:ext cx="40386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5943600"/>
            <a:ext cx="39624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3886200"/>
            <a:ext cx="396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962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Laws/Regulations for CCR Landfills - 2007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Areas that were formerly used for storage or disposal of combustion products design (or alternative equivalent):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 Cover</a:t>
            </a:r>
            <a:r>
              <a:rPr lang="en-US" dirty="0" smtClean="0"/>
              <a:t>	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Hazardous Materials" pitchFamily="2" charset="0"/>
              </a:rPr>
              <a:t>	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Waste</a:t>
            </a:r>
            <a:r>
              <a:rPr lang="en-US" dirty="0" smtClean="0"/>
              <a:t>			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Enviro Hazard Analysis" pitchFamily="2" charset="0"/>
              </a:rPr>
              <a:t>qnmnnnmqqnn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Leachate</a:t>
            </a:r>
            <a:r>
              <a:rPr lang="en-US" dirty="0">
                <a:solidFill>
                  <a:schemeClr val="tx1"/>
                </a:solidFill>
              </a:rPr>
              <a:t> collection </a:t>
            </a:r>
            <a:r>
              <a:rPr lang="en-US" dirty="0" smtClean="0"/>
              <a:t>	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xxxxxxxxxxxxxxxxxxxxxxxxx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Flexible membrane liner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baseline="30000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Leak detection system  </a:t>
            </a:r>
            <a:r>
              <a:rPr lang="en-US" dirty="0" smtClean="0">
                <a:latin typeface="ESRI AMFM Sewer" pitchFamily="49" charset="0"/>
              </a:rPr>
              <a:t>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AMFM Sewer" pitchFamily="49" charset="0"/>
                <a:sym typeface="Wingdings"/>
              </a:rPr>
              <a:t>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Flexible membrane liner</a:t>
            </a:r>
            <a:r>
              <a:rPr lang="en-US" dirty="0" smtClean="0"/>
              <a:t>		</a:t>
            </a:r>
            <a:endParaRPr lang="en-US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 feet clay	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Dry ash pond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Leak detection response plan in place-monthly monitor of flow.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Groundwater monitoring not always required but </a:t>
            </a:r>
            <a:r>
              <a:rPr lang="en-US" dirty="0" err="1" smtClean="0">
                <a:solidFill>
                  <a:schemeClr val="tx1"/>
                </a:solidFill>
              </a:rPr>
              <a:t>Leachate</a:t>
            </a:r>
            <a:r>
              <a:rPr lang="en-US" dirty="0" smtClean="0">
                <a:solidFill>
                  <a:schemeClr val="tx1"/>
                </a:solidFill>
              </a:rPr>
              <a:t> Monitoring is still required</a:t>
            </a:r>
          </a:p>
          <a:p>
            <a:pPr lvl="1"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2133600"/>
            <a:ext cx="33528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4419600"/>
            <a:ext cx="3352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3352800"/>
            <a:ext cx="32766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4038600"/>
            <a:ext cx="32766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4724400"/>
            <a:ext cx="3352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RI Enviro Hazard Analysis" pitchFamily="2" charset="0"/>
              </a:rPr>
              <a:t>qnmnnnmnmqqnn</a:t>
            </a:r>
            <a:endParaRPr lang="en-US" dirty="0"/>
          </a:p>
        </p:txBody>
      </p:sp>
      <p:sp>
        <p:nvSpPr>
          <p:cNvPr id="13" name="Diagonal Stripe 12"/>
          <p:cNvSpPr/>
          <p:nvPr/>
        </p:nvSpPr>
        <p:spPr>
          <a:xfrm rot="13017776">
            <a:off x="8237133" y="3680632"/>
            <a:ext cx="381000" cy="152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Permit Conditions for CCR Landfills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153400" cy="556260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 &amp; E controls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Ground &amp; surface water, </a:t>
            </a:r>
            <a:r>
              <a:rPr lang="en-US" dirty="0" err="1" smtClean="0">
                <a:solidFill>
                  <a:schemeClr val="tx1"/>
                </a:solidFill>
              </a:rPr>
              <a:t>leachate</a:t>
            </a:r>
            <a:r>
              <a:rPr lang="en-US" dirty="0" smtClean="0">
                <a:solidFill>
                  <a:schemeClr val="tx1"/>
                </a:solidFill>
              </a:rPr>
              <a:t> semiannual monitoring &amp; reporting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Wells installed with LG or PE present, final locations/screen intervals/nesting of wells as approved by SWS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Dust visually observed on hourly basis if problematic Plan initiated. Resin, concretion, soil or water. 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Final cover = membrane drainage layer, 18 in soil, vegetative cover.  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Financial assurance, with annual updates of costs of closure, post closure care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Scales record waste weight, annual reporting to SWS of monthly tons and which county waste originated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Certified facility operator onsite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Edge of waste permanently marked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B (Elle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5334000" y="20574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2209800"/>
            <a:ext cx="228600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7000" y="22098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2209800"/>
            <a:ext cx="304800" cy="304800"/>
          </a:xfrm>
          <a:prstGeom prst="ellipse">
            <a:avLst/>
          </a:prstGeom>
          <a:solidFill>
            <a:srgbClr val="E329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2895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3276600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3276600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191000" y="22098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812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Duke -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Belews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Creek Craig Rd Landfill 8504, 124 acre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greenfield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expansion.  Site suitability issued on 11/8/11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Progress Energy - Mayo Power Plant 73XX, 104 acres, Person County,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greenfield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Site Suitability application in house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pPr lvl="0"/>
            <a:r>
              <a:rPr lang="en-US" dirty="0" smtClean="0"/>
              <a:t>Proposed landfills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3"/>
          <a:ext cx="9144001" cy="6858776"/>
        </p:xfrm>
        <a:graphic>
          <a:graphicData uri="http://schemas.openxmlformats.org/drawingml/2006/table">
            <a:tbl>
              <a:tblPr/>
              <a:tblGrid>
                <a:gridCol w="1020198"/>
                <a:gridCol w="554183"/>
                <a:gridCol w="2065586"/>
                <a:gridCol w="743107"/>
                <a:gridCol w="1045388"/>
                <a:gridCol w="629753"/>
                <a:gridCol w="1133554"/>
                <a:gridCol w="528991"/>
                <a:gridCol w="352661"/>
                <a:gridCol w="340067"/>
                <a:gridCol w="730513"/>
              </a:tblGrid>
              <a:tr h="27133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Landfills at Power Plants in North Carolina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Permit ID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Permit Name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Liner System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Most Recent PTO Date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Previous Landuse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Acreage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Ash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GW Monitoring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1804-INDUS-1983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Catawba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Duke Energy-Marshall Steam Station (Abestos &amp; C&amp;D)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Closed (June 2008)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unlined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greenfield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1809-INDUS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Catawba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Energy-Marshall Steam Station (FGD Residual)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lined w/ LCS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 2011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greenfield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31.9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700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1812-INDUS-2008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Catawba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Energy-Marshall Steam Station (Indus Landfill #1)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double lined w/ LCS &amp; LDS *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 2011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Phase 1-greenfield &amp; retired ash pond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93.4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leak detection system 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72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3612-INDUS-2008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Gaston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Energy-Allen Steam Station (RAB Landfill)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double lined w/ LCS &amp; LDS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 2010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retired ash basin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leak detection system 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8106-INDUS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Rutherford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Energy-Cliffside Steam Station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lined w/ LCS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 2010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greenfield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43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85030-INDUS-1984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Stokes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Energy-Belews Creek Steam Station (Pine Hall Rd LF) 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Closed (Dec 2007)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unlined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greenfield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8504-INDUS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Stokes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Energy-Belews Creek Steam Station (Craig Rd LF)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lined w/ LCS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 2007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greenfield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8505-INDUS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Stokes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Energy-Belews Creek Steam Station (FGD Residual)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lined w/ LCS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 2008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greenfield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5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7302-INDUS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Progress Energy-Roxboro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 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lined w/ 40mL LLDPE-GM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July 2007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lined landfill over unlined landfill over retired ash basin 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710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7302-INDUS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Progress Energy-Roxboro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Closed 2002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unlined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unlined landfill over retired ash basin 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 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Webdings"/>
                        </a:rPr>
                        <a:t>a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3679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*LDS - leak detection system, LCS 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leachate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collection system</a:t>
                      </a:r>
                    </a:p>
                  </a:txBody>
                  <a:tcPr marL="5038" marR="5038" marT="50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Webdings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Webdings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Webdings"/>
                      </a:endParaRPr>
                    </a:p>
                  </a:txBody>
                  <a:tcPr marL="5038" marR="5038" marT="5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0004-048C-4447-BA6E-FC65F45FFA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1025</Words>
  <Application>Microsoft Office PowerPoint</Application>
  <PresentationFormat>On-screen Show (4:3)</PresentationFormat>
  <Paragraphs>272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Desktop\1804-INDUS-1983MarshallClosed.pdf</vt:lpstr>
      <vt:lpstr>Desktop\1812-INDUS-2008MarshallClosed.pdf</vt:lpstr>
      <vt:lpstr>Desktop\1809-INDUS-Marshall.pdf</vt:lpstr>
      <vt:lpstr>Desktop\3612-INDUS-2008Allen.pdf</vt:lpstr>
      <vt:lpstr>Slide 1</vt:lpstr>
      <vt:lpstr>Slide 2</vt:lpstr>
      <vt:lpstr>Laws/Regulations for CCR Landfills 1982</vt:lpstr>
      <vt:lpstr>Laws/Regulations for CCR Landfills updated 1995</vt:lpstr>
      <vt:lpstr>Laws/Regulations for CCR Landfills - 2007 </vt:lpstr>
      <vt:lpstr>Permit Conditions for CCR Landfills</vt:lpstr>
      <vt:lpstr>Slide 7</vt:lpstr>
      <vt:lpstr>Proposed landfills </vt:lpstr>
      <vt:lpstr>Slide 9</vt:lpstr>
      <vt:lpstr>Structural Fills</vt:lpstr>
      <vt:lpstr>Proposed Federal Regs</vt:lpstr>
      <vt:lpstr>Slide 12</vt:lpstr>
      <vt:lpstr>Comments received regarding CCR landfills and structural fills</vt:lpstr>
      <vt:lpstr>Comments received regarding CCR landfills and structural fills – cont.</vt:lpstr>
      <vt:lpstr>Slide 15</vt:lpstr>
      <vt:lpstr>Duke Marshall – Dry Ash, #1804</vt:lpstr>
      <vt:lpstr>Duke Marshall – Industrial LF#1, #1812</vt:lpstr>
      <vt:lpstr>Duke Marshall – FGD, #1809</vt:lpstr>
      <vt:lpstr>Duke Allen – Retired Ash Basin LF, #3612</vt:lpstr>
      <vt:lpstr>Duke Cliffside – CCP LF, #8106</vt:lpstr>
      <vt:lpstr>Duke Belews Creek – Craig Rd, #8504</vt:lpstr>
      <vt:lpstr>Duke Belews Creek – FGD LF, #8505</vt:lpstr>
      <vt:lpstr>Progress Energy Roxboro - #7302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lois_thomas</cp:lastModifiedBy>
  <cp:revision>89</cp:revision>
  <dcterms:created xsi:type="dcterms:W3CDTF">2010-02-16T19:13:01Z</dcterms:created>
  <dcterms:modified xsi:type="dcterms:W3CDTF">2012-01-11T18:45:25Z</dcterms:modified>
</cp:coreProperties>
</file>